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73" r:id="rId2"/>
    <p:sldId id="382" r:id="rId3"/>
    <p:sldId id="383" r:id="rId4"/>
    <p:sldId id="381" r:id="rId5"/>
    <p:sldId id="349" r:id="rId6"/>
    <p:sldId id="380" r:id="rId7"/>
    <p:sldId id="350" r:id="rId8"/>
    <p:sldId id="384" r:id="rId9"/>
    <p:sldId id="385" r:id="rId10"/>
    <p:sldId id="386" r:id="rId11"/>
    <p:sldId id="388" r:id="rId12"/>
    <p:sldId id="389" r:id="rId13"/>
    <p:sldId id="390"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10000"/>
      </a:lnSpc>
      <a:spcBef>
        <a:spcPts val="150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Next LT Pro Regular"/>
      </a:defRPr>
    </a:lvl1pPr>
    <a:lvl2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2pPr>
    <a:lvl3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3pPr>
    <a:lvl4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4pPr>
    <a:lvl5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5pPr>
    <a:lvl6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6pPr>
    <a:lvl7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7pPr>
    <a:lvl8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8pPr>
    <a:lvl9pPr marL="635000" marR="0" indent="-254000" algn="ctr" defTabSz="825500" rtl="0" fontAlgn="auto" latinLnBrk="0" hangingPunct="0">
      <a:lnSpc>
        <a:spcPct val="110000"/>
      </a:lnSpc>
      <a:spcBef>
        <a:spcPts val="1500"/>
      </a:spcBef>
      <a:spcAft>
        <a:spcPts val="0"/>
      </a:spcAft>
      <a:buClrTx/>
      <a:buSzPct val="50000"/>
      <a:buFontTx/>
      <a:buChar char="•"/>
      <a:tabLst/>
      <a:defRPr kumimoji="0" sz="4000" b="0" i="0" u="none" strike="noStrike" cap="none" spc="0" normalizeH="0" baseline="0">
        <a:ln>
          <a:noFill/>
        </a:ln>
        <a:solidFill>
          <a:srgbClr val="FFFFFF"/>
        </a:solidFill>
        <a:effectLst/>
        <a:uFillTx/>
        <a:latin typeface="+mn-lt"/>
        <a:ea typeface="+mn-ea"/>
        <a:cs typeface="+mn-cs"/>
        <a:sym typeface="Avenir Next LT Pro Regular"/>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66CCFF"/>
    <a:srgbClr val="FFFFFF"/>
    <a:srgbClr val="004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6CBB8FF1-D9AA-43F3-AF6F-95CC898621D3}" styleName="">
    <a:tblBg/>
    <a:wholeTbl>
      <a:tcTxStyle b="off" i="off">
        <a:fontRef idx="minor">
          <a:srgbClr val="FFFFFF"/>
        </a:fontRef>
        <a:srgbClr val="FFFFFF"/>
      </a:tcTxStyle>
      <a:tcStyle>
        <a:tcBdr>
          <a:left>
            <a:ln w="127000" cap="flat">
              <a:solidFill>
                <a:srgbClr val="282A2C"/>
              </a:solidFill>
              <a:prstDash val="solid"/>
              <a:miter lim="400000"/>
            </a:ln>
          </a:left>
          <a:right>
            <a:ln w="127000" cap="flat">
              <a:solidFill>
                <a:srgbClr val="282A2C"/>
              </a:solidFill>
              <a:prstDash val="solid"/>
              <a:miter lim="400000"/>
            </a:ln>
          </a:right>
          <a:top>
            <a:ln w="127000" cap="flat">
              <a:solidFill>
                <a:srgbClr val="282A2C"/>
              </a:solidFill>
              <a:prstDash val="solid"/>
              <a:miter lim="400000"/>
            </a:ln>
          </a:top>
          <a:bottom>
            <a:ln w="127000" cap="flat">
              <a:solidFill>
                <a:srgbClr val="282A2C"/>
              </a:solidFill>
              <a:prstDash val="solid"/>
              <a:miter lim="400000"/>
            </a:ln>
          </a:bottom>
          <a:insideH>
            <a:ln w="127000" cap="flat">
              <a:solidFill>
                <a:srgbClr val="282A2C"/>
              </a:solidFill>
              <a:prstDash val="solid"/>
              <a:miter lim="400000"/>
            </a:ln>
          </a:insideH>
          <a:insideV>
            <a:ln w="127000" cap="flat">
              <a:solidFill>
                <a:srgbClr val="282A2C"/>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noFill/>
              <a:miter lim="400000"/>
            </a:ln>
          </a:left>
          <a:right>
            <a:ln w="127000" cap="flat">
              <a:solidFill>
                <a:srgbClr val="282A2C"/>
              </a:solidFill>
              <a:prstDash val="solid"/>
              <a:miter lim="400000"/>
            </a:ln>
          </a:right>
          <a:top>
            <a:ln w="127000" cap="flat">
              <a:solidFill>
                <a:srgbClr val="282A2C"/>
              </a:solidFill>
              <a:prstDash val="solid"/>
              <a:miter lim="400000"/>
            </a:ln>
          </a:top>
          <a:bottom>
            <a:ln w="127000" cap="flat">
              <a:solidFill>
                <a:srgbClr val="282A2C"/>
              </a:solidFill>
              <a:prstDash val="solid"/>
              <a:miter lim="400000"/>
            </a:ln>
          </a:bottom>
          <a:insideH>
            <a:ln w="127000" cap="flat">
              <a:solidFill>
                <a:srgbClr val="282A2C"/>
              </a:solidFill>
              <a:prstDash val="solid"/>
              <a:miter lim="400000"/>
            </a:ln>
          </a:insideH>
          <a:insideV>
            <a:ln w="12700" cap="flat">
              <a:solidFill>
                <a:srgbClr val="C8C8C8"/>
              </a:solidFill>
              <a:prstDash val="solid"/>
              <a:miter lim="400000"/>
            </a:ln>
          </a:insideV>
        </a:tcBdr>
        <a:fill>
          <a:noFill/>
        </a:fill>
      </a:tcStyle>
    </a:firstCol>
    <a:lastRow>
      <a:tcTxStyle b="off" i="off">
        <a:font>
          <a:latin typeface="Gill Sans Light"/>
          <a:ea typeface="Gill Sans Light"/>
          <a:cs typeface="Gill Sans Light"/>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n" i="off">
        <a:font>
          <a:latin typeface="Avenir Next LT Pro Demi"/>
          <a:ea typeface="Avenir Next LT Pro Demi"/>
          <a:cs typeface="Avenir Next LT Pro Demi"/>
        </a:font>
        <a:srgbClr val="FFFFFF"/>
      </a:tcTxStyle>
      <a:tcStyle>
        <a:tcBdr>
          <a:left>
            <a:ln w="127000" cap="flat">
              <a:solidFill>
                <a:srgbClr val="282A2C"/>
              </a:solidFill>
              <a:prstDash val="solid"/>
              <a:miter lim="400000"/>
            </a:ln>
          </a:left>
          <a:right>
            <a:ln w="127000" cap="flat">
              <a:solidFill>
                <a:srgbClr val="282A2C"/>
              </a:solidFill>
              <a:prstDash val="solid"/>
              <a:miter lim="400000"/>
            </a:ln>
          </a:right>
          <a:top>
            <a:ln w="12700" cap="flat">
              <a:noFill/>
              <a:miter lim="400000"/>
            </a:ln>
          </a:top>
          <a:bottom>
            <a:ln w="127000" cap="flat">
              <a:solidFill>
                <a:srgbClr val="282A2C"/>
              </a:solidFill>
              <a:prstDash val="solid"/>
              <a:miter lim="400000"/>
            </a:ln>
          </a:bottom>
          <a:insideH>
            <a:ln w="12700" cap="flat">
              <a:solidFill>
                <a:srgbClr val="C8C8C8"/>
              </a:solidFill>
              <a:prstDash val="solid"/>
              <a:miter lim="400000"/>
            </a:ln>
          </a:insideH>
          <a:insideV>
            <a:ln w="127000" cap="flat">
              <a:solidFill>
                <a:srgbClr val="282A2C"/>
              </a:solidFill>
              <a:prstDash val="solid"/>
              <a:miter lim="400000"/>
            </a:ln>
          </a:insideV>
        </a:tcBdr>
        <a:fill>
          <a:solidFill>
            <a:srgbClr val="9D9FA1">
              <a:alpha val="2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2011" autoAdjust="0"/>
  </p:normalViewPr>
  <p:slideViewPr>
    <p:cSldViewPr snapToGrid="0" snapToObjects="1">
      <p:cViewPr>
        <p:scale>
          <a:sx n="37" d="100"/>
          <a:sy n="37" d="100"/>
        </p:scale>
        <p:origin x="1040" y="1200"/>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xfrm>
            <a:off x="1143000" y="685800"/>
            <a:ext cx="4572000" cy="3429000"/>
          </a:xfrm>
          <a:prstGeom prst="rect">
            <a:avLst/>
          </a:prstGeom>
        </p:spPr>
        <p:txBody>
          <a:bodyPr/>
          <a:lstStyle/>
          <a:p>
            <a:endParaRPr/>
          </a:p>
        </p:txBody>
      </p:sp>
      <p:sp>
        <p:nvSpPr>
          <p:cNvPr id="59" name="Shape 5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60635486"/>
      </p:ext>
    </p:extLst>
  </p:cSld>
  <p:clrMap bg1="lt1" tx1="dk1" bg2="lt2" tx2="dk2" accent1="accent1" accent2="accent2" accent3="accent3" accent4="accent4" accent5="accent5" accent6="accent6" hlink="hlink" folHlink="folHlink"/>
  <p:notesStyle>
    <a:lvl1pPr defTabSz="825500" latinLnBrk="0">
      <a:defRPr sz="2200">
        <a:latin typeface="Lucida Grande"/>
        <a:ea typeface="Lucida Grande"/>
        <a:cs typeface="Lucida Grande"/>
        <a:sym typeface="Lucida Grande"/>
      </a:defRPr>
    </a:lvl1pPr>
    <a:lvl2pPr indent="228600" defTabSz="825500" latinLnBrk="0">
      <a:defRPr sz="2200">
        <a:latin typeface="Lucida Grande"/>
        <a:ea typeface="Lucida Grande"/>
        <a:cs typeface="Lucida Grande"/>
        <a:sym typeface="Lucida Grande"/>
      </a:defRPr>
    </a:lvl2pPr>
    <a:lvl3pPr indent="457200" defTabSz="825500" latinLnBrk="0">
      <a:defRPr sz="2200">
        <a:latin typeface="Lucida Grande"/>
        <a:ea typeface="Lucida Grande"/>
        <a:cs typeface="Lucida Grande"/>
        <a:sym typeface="Lucida Grande"/>
      </a:defRPr>
    </a:lvl3pPr>
    <a:lvl4pPr indent="685800" defTabSz="825500" latinLnBrk="0">
      <a:defRPr sz="2200">
        <a:latin typeface="Lucida Grande"/>
        <a:ea typeface="Lucida Grande"/>
        <a:cs typeface="Lucida Grande"/>
        <a:sym typeface="Lucida Grande"/>
      </a:defRPr>
    </a:lvl4pPr>
    <a:lvl5pPr indent="914400" defTabSz="825500" latinLnBrk="0">
      <a:defRPr sz="2200">
        <a:latin typeface="Lucida Grande"/>
        <a:ea typeface="Lucida Grande"/>
        <a:cs typeface="Lucida Grande"/>
        <a:sym typeface="Lucida Grande"/>
      </a:defRPr>
    </a:lvl5pPr>
    <a:lvl6pPr indent="1143000" defTabSz="825500" latinLnBrk="0">
      <a:defRPr sz="2200">
        <a:latin typeface="Lucida Grande"/>
        <a:ea typeface="Lucida Grande"/>
        <a:cs typeface="Lucida Grande"/>
        <a:sym typeface="Lucida Grande"/>
      </a:defRPr>
    </a:lvl6pPr>
    <a:lvl7pPr indent="1371600" defTabSz="825500" latinLnBrk="0">
      <a:defRPr sz="2200">
        <a:latin typeface="Lucida Grande"/>
        <a:ea typeface="Lucida Grande"/>
        <a:cs typeface="Lucida Grande"/>
        <a:sym typeface="Lucida Grande"/>
      </a:defRPr>
    </a:lvl7pPr>
    <a:lvl8pPr indent="1600200" defTabSz="825500" latinLnBrk="0">
      <a:defRPr sz="2200">
        <a:latin typeface="Lucida Grande"/>
        <a:ea typeface="Lucida Grande"/>
        <a:cs typeface="Lucida Grande"/>
        <a:sym typeface="Lucida Grande"/>
      </a:defRPr>
    </a:lvl8pPr>
    <a:lvl9pPr indent="1828800" defTabSz="8255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dirty="0" smtClean="0"/>
              <a:t>Photo credit: https://</a:t>
            </a:r>
            <a:r>
              <a:rPr lang="en-US" dirty="0" err="1" smtClean="0"/>
              <a:t>www.flickr.com</a:t>
            </a:r>
            <a:r>
              <a:rPr lang="en-US" dirty="0" smtClean="0"/>
              <a:t>/photos/</a:t>
            </a:r>
            <a:r>
              <a:rPr lang="en-US" dirty="0" err="1" smtClean="0"/>
              <a:t>tripletsisters</a:t>
            </a:r>
            <a:r>
              <a:rPr lang="en-US" dirty="0" smtClean="0"/>
              <a:t>/6795243547</a:t>
            </a:r>
            <a:endParaRPr lang="en-US" dirty="0"/>
          </a:p>
        </p:txBody>
      </p:sp>
    </p:spTree>
    <p:extLst>
      <p:ext uri="{BB962C8B-B14F-4D97-AF65-F5344CB8AC3E}">
        <p14:creationId xmlns:p14="http://schemas.microsoft.com/office/powerpoint/2010/main" val="154221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dirty="0" smtClean="0"/>
              <a:t>Photo credit: https://</a:t>
            </a:r>
            <a:r>
              <a:rPr lang="en-US" dirty="0" err="1" smtClean="0"/>
              <a:t>www.flickr.com</a:t>
            </a:r>
            <a:r>
              <a:rPr lang="en-US" dirty="0" smtClean="0"/>
              <a:t>/photos/</a:t>
            </a:r>
            <a:r>
              <a:rPr lang="en-US" dirty="0" err="1" smtClean="0"/>
              <a:t>tripletsisters</a:t>
            </a:r>
            <a:r>
              <a:rPr lang="en-US" dirty="0" smtClean="0"/>
              <a:t>/6795243547</a:t>
            </a:r>
            <a:endParaRPr lang="en-US" dirty="0"/>
          </a:p>
        </p:txBody>
      </p:sp>
    </p:spTree>
    <p:extLst>
      <p:ext uri="{BB962C8B-B14F-4D97-AF65-F5344CB8AC3E}">
        <p14:creationId xmlns:p14="http://schemas.microsoft.com/office/powerpoint/2010/main" val="78998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dirty="0" smtClean="0"/>
              <a:t>Photo credit: https://</a:t>
            </a:r>
            <a:r>
              <a:rPr lang="en-US" dirty="0" err="1" smtClean="0"/>
              <a:t>www.flickr.com</a:t>
            </a:r>
            <a:r>
              <a:rPr lang="en-US" dirty="0" smtClean="0"/>
              <a:t>/photos/</a:t>
            </a:r>
            <a:r>
              <a:rPr lang="en-US" dirty="0" err="1" smtClean="0"/>
              <a:t>tripletsisters</a:t>
            </a:r>
            <a:r>
              <a:rPr lang="en-US" dirty="0" smtClean="0"/>
              <a:t>/6795243547</a:t>
            </a:r>
            <a:endParaRPr lang="en-US" dirty="0"/>
          </a:p>
        </p:txBody>
      </p:sp>
    </p:spTree>
    <p:extLst>
      <p:ext uri="{BB962C8B-B14F-4D97-AF65-F5344CB8AC3E}">
        <p14:creationId xmlns:p14="http://schemas.microsoft.com/office/powerpoint/2010/main" val="46236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dirty="0" smtClean="0"/>
              <a:t>Photo credit: https://</a:t>
            </a:r>
            <a:r>
              <a:rPr lang="en-US" dirty="0" err="1" smtClean="0"/>
              <a:t>www.flickr.com</a:t>
            </a:r>
            <a:r>
              <a:rPr lang="en-US" dirty="0" smtClean="0"/>
              <a:t>/photos/</a:t>
            </a:r>
            <a:r>
              <a:rPr lang="en-US" dirty="0" err="1" smtClean="0"/>
              <a:t>tripletsisters</a:t>
            </a:r>
            <a:r>
              <a:rPr lang="en-US" dirty="0" smtClean="0"/>
              <a:t>/6795243547</a:t>
            </a:r>
            <a:endParaRPr lang="en-US" dirty="0"/>
          </a:p>
        </p:txBody>
      </p:sp>
    </p:spTree>
    <p:extLst>
      <p:ext uri="{BB962C8B-B14F-4D97-AF65-F5344CB8AC3E}">
        <p14:creationId xmlns:p14="http://schemas.microsoft.com/office/powerpoint/2010/main" val="363271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dirty="0" smtClean="0"/>
              <a:t>Photo credit: https://</a:t>
            </a:r>
            <a:r>
              <a:rPr lang="en-US" dirty="0" err="1" smtClean="0"/>
              <a:t>www.flickr.com</a:t>
            </a:r>
            <a:r>
              <a:rPr lang="en-US" dirty="0" smtClean="0"/>
              <a:t>/photos/</a:t>
            </a:r>
            <a:r>
              <a:rPr lang="en-US" dirty="0" err="1" smtClean="0"/>
              <a:t>tripletsisters</a:t>
            </a:r>
            <a:r>
              <a:rPr lang="en-US" dirty="0" smtClean="0"/>
              <a:t>/6795243547</a:t>
            </a:r>
            <a:endParaRPr lang="en-US" dirty="0"/>
          </a:p>
        </p:txBody>
      </p:sp>
    </p:spTree>
    <p:extLst>
      <p:ext uri="{BB962C8B-B14F-4D97-AF65-F5344CB8AC3E}">
        <p14:creationId xmlns:p14="http://schemas.microsoft.com/office/powerpoint/2010/main" val="1444546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Only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Sub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hape 43"/>
          <p:cNvSpPr>
            <a:spLocks noGrp="1"/>
          </p:cNvSpPr>
          <p:nvPr>
            <p:ph type="body" sz="quarter" idx="13"/>
          </p:nvPr>
        </p:nvSpPr>
        <p:spPr>
          <a:xfrm>
            <a:off x="1143000" y="2139950"/>
            <a:ext cx="22098000" cy="952501"/>
          </a:xfrm>
          <a:prstGeom prst="rect">
            <a:avLst/>
          </a:prstGeom>
        </p:spPr>
        <p:txBody>
          <a:bodyPr anchor="ctr">
            <a:spAutoFit/>
          </a:bodyPr>
          <a:lstStyle>
            <a:lvl1pPr>
              <a:lnSpc>
                <a:spcPct val="100000"/>
              </a:lnSpc>
              <a:spcBef>
                <a:spcPts val="0"/>
              </a:spcBef>
              <a:buClrTx/>
              <a:defRPr sz="5500">
                <a:solidFill>
                  <a:srgbClr val="D6D6D6"/>
                </a:solidFill>
                <a:latin typeface="Avenir Next LT Pro Light"/>
                <a:ea typeface="Avenir Next LT Pro Light"/>
                <a:cs typeface="Avenir Next LT Pro Light"/>
                <a:sym typeface="Avenir Next LT Pro Light"/>
              </a:defRPr>
            </a:lvl1pPr>
          </a:lstStyle>
          <a:p>
            <a:r>
              <a:t>Text</a:t>
            </a: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43000" y="901700"/>
            <a:ext cx="22098000" cy="120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3" name="Shape 3"/>
          <p:cNvSpPr>
            <a:spLocks noGrp="1"/>
          </p:cNvSpPr>
          <p:nvPr>
            <p:ph type="body" idx="1"/>
          </p:nvPr>
        </p:nvSpPr>
        <p:spPr>
          <a:xfrm>
            <a:off x="673100" y="7848600"/>
            <a:ext cx="23050500" cy="1816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3131780" y="12954000"/>
            <a:ext cx="416561" cy="419100"/>
          </a:xfrm>
          <a:prstGeom prst="rect">
            <a:avLst/>
          </a:prstGeom>
          <a:ln w="12700">
            <a:miter lim="400000"/>
          </a:ln>
        </p:spPr>
        <p:txBody>
          <a:bodyPr wrap="none" lIns="50800" tIns="50800" rIns="50800" bIns="50800">
            <a:spAutoFit/>
          </a:bodyPr>
          <a:lstStyle>
            <a:lvl1pPr>
              <a:defRPr sz="2000">
                <a:solidFill>
                  <a:srgbClr val="A9A9A9"/>
                </a:solidFill>
                <a:latin typeface="Avenir Next LT Pro Medium"/>
                <a:ea typeface="Avenir Next LT Pro Medium"/>
                <a:cs typeface="Avenir Next LT Pro Medium"/>
                <a:sym typeface="Avenir Next LT Pro Mediu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Lst>
  <p:transition spd="med"/>
  <p:txStyles>
    <p:titleStyle>
      <a:lvl1pPr marL="0" marR="0" indent="0" algn="ctr" defTabSz="82550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1pPr>
      <a:lvl2pPr marL="6858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2pPr>
      <a:lvl3pPr marL="9144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3pPr>
      <a:lvl4pPr marL="11430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4pPr>
      <a:lvl5pPr marL="13716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5pPr>
      <a:lvl6pPr marL="16002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6pPr>
      <a:lvl7pPr marL="18288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7pPr>
      <a:lvl8pPr marL="20574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8pPr>
      <a:lvl9pPr marL="22860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9pPr>
    </p:titleStyle>
    <p:bodyStyle>
      <a:lvl1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1pPr>
      <a:lvl2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2pPr>
      <a:lvl3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3pPr>
      <a:lvl4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4pPr>
      <a:lvl5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5pPr>
      <a:lvl6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6pPr>
      <a:lvl7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7pPr>
      <a:lvl8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8pPr>
      <a:lvl9pPr marL="0" marR="0" indent="0" algn="ctr" defTabSz="825500" latinLnBrk="0">
        <a:lnSpc>
          <a:spcPct val="110000"/>
        </a:lnSpc>
        <a:spcBef>
          <a:spcPts val="1500"/>
        </a:spcBef>
        <a:spcAft>
          <a:spcPts val="0"/>
        </a:spcAft>
        <a:buClr>
          <a:srgbClr val="535353"/>
        </a:buClr>
        <a:buSzTx/>
        <a:buFontTx/>
        <a:buNone/>
        <a:tabLst/>
        <a:defRPr sz="4000" b="0" i="0" u="none" strike="noStrike" cap="none" spc="0" baseline="0">
          <a:ln>
            <a:noFill/>
          </a:ln>
          <a:solidFill>
            <a:srgbClr val="FFFFFF"/>
          </a:solidFill>
          <a:uFillTx/>
          <a:latin typeface="+mn-lt"/>
          <a:ea typeface="+mn-ea"/>
          <a:cs typeface="+mn-cs"/>
          <a:sym typeface="Avenir Next LT Pro Regular"/>
        </a:defRPr>
      </a:lvl9pPr>
    </p:bodyStyle>
    <p:otherStyle>
      <a:lvl1pPr marL="0" marR="0" indent="0" algn="ctr" defTabSz="825500" latinLnBrk="0">
        <a:lnSpc>
          <a:spcPct val="110000"/>
        </a:lnSpc>
        <a:spcBef>
          <a:spcPts val="1500"/>
        </a:spcBef>
        <a:spcAft>
          <a:spcPts val="0"/>
        </a:spcAft>
        <a:buClrTx/>
        <a:buSzTx/>
        <a:buFontTx/>
        <a:buNone/>
        <a:tabLst/>
        <a:defRPr sz="2000" b="0" i="0" u="none" strike="noStrike" cap="none" spc="0" baseline="0">
          <a:ln>
            <a:noFill/>
          </a:ln>
          <a:solidFill>
            <a:schemeClr val="tx1"/>
          </a:solidFill>
          <a:uFillTx/>
          <a:latin typeface="+mn-lt"/>
          <a:ea typeface="+mn-ea"/>
          <a:cs typeface="+mn-cs"/>
          <a:sym typeface="Avenir Next LT Pro Medium"/>
        </a:defRPr>
      </a:lvl1pPr>
      <a:lvl2pPr marL="3556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2pPr>
      <a:lvl3pPr marL="5842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3pPr>
      <a:lvl4pPr marL="8128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4pPr>
      <a:lvl5pPr marL="10414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5pPr>
      <a:lvl6pPr marL="12700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6pPr>
      <a:lvl7pPr marL="14986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7pPr>
      <a:lvl8pPr marL="17272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8pPr>
      <a:lvl9pPr marL="1955800" marR="0" indent="-127000" algn="ctr" defTabSz="825500" latinLnBrk="0">
        <a:lnSpc>
          <a:spcPct val="110000"/>
        </a:lnSpc>
        <a:spcBef>
          <a:spcPts val="1500"/>
        </a:spcBef>
        <a:spcAft>
          <a:spcPts val="0"/>
        </a:spcAft>
        <a:buClrTx/>
        <a:buSzPct val="50000"/>
        <a:buFontTx/>
        <a:buChar char="•"/>
        <a:tabLst/>
        <a:defRPr sz="2000" b="0" i="0" u="none" strike="noStrike" cap="none" spc="0" baseline="0">
          <a:ln>
            <a:noFill/>
          </a:ln>
          <a:solidFill>
            <a:schemeClr val="tx1"/>
          </a:solidFill>
          <a:uFillTx/>
          <a:latin typeface="+mn-lt"/>
          <a:ea typeface="+mn-ea"/>
          <a:cs typeface="+mn-cs"/>
          <a:sym typeface="Avenir Next LT Pro Medium"/>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aidu.com/link?url=7kfZVxug3gmmLtTw-QbJr6E2aZ6RNy6jXA13dukrrzzIyPxAHOcG4RHnhuWQg8zhxdHnJEGnJOqvb91vmd_jiCm6FPiOgYOVqUQh9hVSXFGH4PEA1x0Owapo2M8eut7q" TargetMode="Externa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p:cNvSpPr>
          <p:nvPr>
            <p:ph type="title"/>
          </p:nvPr>
        </p:nvSpPr>
        <p:spPr>
          <a:xfrm>
            <a:off x="1152370" y="5050729"/>
            <a:ext cx="22079260" cy="2027783"/>
          </a:xfrm>
          <a:prstGeom prst="rect">
            <a:avLst/>
          </a:prstGeom>
        </p:spPr>
        <p:txBody>
          <a:bodyPr anchor="b"/>
          <a:lstStyle>
            <a:lvl1pPr>
              <a:defRPr sz="12000"/>
            </a:lvl1pPr>
          </a:lstStyle>
          <a:p>
            <a:pPr lvl="0"/>
            <a:r>
              <a:rPr lang="en-US" sz="9600" dirty="0" err="1" smtClean="0"/>
              <a:t>BanaTalk</a:t>
            </a:r>
            <a:endParaRPr sz="9600" dirty="0"/>
          </a:p>
        </p:txBody>
      </p:sp>
      <p:pic>
        <p:nvPicPr>
          <p:cNvPr id="62" name="Picture 61"/>
          <p:cNvPicPr>
            <a:picLocks/>
          </p:cNvPicPr>
          <p:nvPr/>
        </p:nvPicPr>
        <p:blipFill>
          <a:blip r:embed="rId2">
            <a:extLst/>
          </a:blip>
          <a:stretch>
            <a:fillRect/>
          </a:stretch>
        </p:blipFill>
        <p:spPr>
          <a:xfrm>
            <a:off x="7192046" y="7499460"/>
            <a:ext cx="9999908" cy="38101"/>
          </a:xfrm>
          <a:prstGeom prst="rect">
            <a:avLst/>
          </a:prstGeom>
        </p:spPr>
      </p:pic>
      <p:sp>
        <p:nvSpPr>
          <p:cNvPr id="68" name="Shape 68"/>
          <p:cNvSpPr/>
          <p:nvPr/>
        </p:nvSpPr>
        <p:spPr>
          <a:xfrm>
            <a:off x="4938534" y="9538878"/>
            <a:ext cx="19022165" cy="1110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lgn="l">
              <a:lnSpc>
                <a:spcPct val="100000"/>
              </a:lnSpc>
              <a:spcBef>
                <a:spcPts val="0"/>
              </a:spcBef>
              <a:defRPr sz="4400">
                <a:latin typeface="Avenir Next LT Pro Light"/>
                <a:ea typeface="Avenir Next LT Pro Light"/>
                <a:cs typeface="Avenir Next LT Pro Light"/>
                <a:sym typeface="Avenir Next LT Pro Light"/>
              </a:defRPr>
            </a:pPr>
            <a:r>
              <a:rPr lang="en-US" sz="7200" dirty="0" smtClean="0"/>
              <a:t>Qwer1234</a:t>
            </a:r>
          </a:p>
          <a:p>
            <a:pPr algn="l">
              <a:lnSpc>
                <a:spcPct val="100000"/>
              </a:lnSpc>
              <a:spcBef>
                <a:spcPts val="0"/>
              </a:spcBef>
              <a:defRPr sz="4400">
                <a:latin typeface="Avenir Next LT Pro Light"/>
                <a:ea typeface="Avenir Next LT Pro Light"/>
                <a:cs typeface="Avenir Next LT Pro Light"/>
                <a:sym typeface="Avenir Next LT Pro Light"/>
              </a:defRPr>
            </a:pPr>
            <a:r>
              <a:rPr lang="en-US" sz="7200" dirty="0" err="1" smtClean="0"/>
              <a:t>UMJCS.Jeff.Onion.Tonymao</a:t>
            </a:r>
            <a:endParaRPr lang="en-US" sz="7200" dirty="0" smtClean="0"/>
          </a:p>
        </p:txBody>
      </p:sp>
      <p:pic>
        <p:nvPicPr>
          <p:cNvPr id="10" name="Picture 9"/>
          <p:cNvPicPr>
            <a:picLocks noChangeAspect="1"/>
          </p:cNvPicPr>
          <p:nvPr/>
        </p:nvPicPr>
        <p:blipFill>
          <a:blip r:embed="rId3"/>
          <a:stretch>
            <a:fillRect/>
          </a:stretch>
        </p:blipFill>
        <p:spPr>
          <a:xfrm>
            <a:off x="1435987" y="1032432"/>
            <a:ext cx="6930966" cy="2527197"/>
          </a:xfrm>
          <a:prstGeom prst="rect">
            <a:avLst/>
          </a:prstGeom>
        </p:spPr>
      </p:pic>
    </p:spTree>
    <p:extLst>
      <p:ext uri="{BB962C8B-B14F-4D97-AF65-F5344CB8AC3E}">
        <p14:creationId xmlns:p14="http://schemas.microsoft.com/office/powerpoint/2010/main" val="381206188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p:cNvSpPr>
          <p:nvPr>
            <p:ph type="title"/>
          </p:nvPr>
        </p:nvSpPr>
        <p:spPr>
          <a:xfrm>
            <a:off x="1152370" y="4347345"/>
            <a:ext cx="22079260" cy="2027783"/>
          </a:xfrm>
          <a:prstGeom prst="rect">
            <a:avLst/>
          </a:prstGeom>
        </p:spPr>
        <p:txBody>
          <a:bodyPr anchor="b"/>
          <a:lstStyle>
            <a:lvl1pPr>
              <a:defRPr sz="12000"/>
            </a:lvl1pPr>
          </a:lstStyle>
          <a:p>
            <a:r>
              <a:rPr lang="en-US" altLang="zh-CN" sz="7200" dirty="0" smtClean="0"/>
              <a:t>We</a:t>
            </a:r>
            <a:r>
              <a:rPr lang="zh-CN" altLang="en-US" sz="7200" dirty="0" smtClean="0"/>
              <a:t> </a:t>
            </a:r>
            <a:r>
              <a:rPr lang="en-US" altLang="zh-CN" sz="7200" dirty="0" smtClean="0"/>
              <a:t>set</a:t>
            </a:r>
            <a:r>
              <a:rPr lang="zh-CN" altLang="en-US" sz="7200" dirty="0" smtClean="0"/>
              <a:t> </a:t>
            </a:r>
            <a:r>
              <a:rPr lang="en-US" altLang="zh-CN" sz="7200" dirty="0" smtClean="0"/>
              <a:t>up</a:t>
            </a:r>
            <a:r>
              <a:rPr lang="zh-CN" altLang="en-US" sz="7200" dirty="0" smtClean="0"/>
              <a:t> </a:t>
            </a:r>
            <a:r>
              <a:rPr lang="en-US" altLang="zh-CN" sz="7200" dirty="0" smtClean="0"/>
              <a:t>a</a:t>
            </a:r>
            <a:r>
              <a:rPr lang="zh-CN" altLang="en-US" sz="7200" dirty="0" smtClean="0"/>
              <a:t> </a:t>
            </a:r>
            <a:r>
              <a:rPr lang="en-US" altLang="zh-CN" sz="7200" dirty="0" smtClean="0"/>
              <a:t>database</a:t>
            </a:r>
            <a:r>
              <a:rPr lang="zh-CN" altLang="en-US" sz="7200" dirty="0" smtClean="0"/>
              <a:t> </a:t>
            </a:r>
            <a:r>
              <a:rPr lang="en-US" altLang="zh-CN" sz="7200" dirty="0" smtClean="0"/>
              <a:t>of</a:t>
            </a:r>
            <a:r>
              <a:rPr lang="zh-CN" altLang="en-US" sz="7200" dirty="0" smtClean="0"/>
              <a:t> </a:t>
            </a:r>
            <a:r>
              <a:rPr lang="en-US" altLang="zh-CN" sz="7200" dirty="0" smtClean="0"/>
              <a:t>over</a:t>
            </a:r>
            <a:r>
              <a:rPr lang="zh-CN" altLang="en-US" sz="7200" dirty="0" smtClean="0"/>
              <a:t> </a:t>
            </a:r>
            <a:r>
              <a:rPr lang="en-US" altLang="zh-CN" sz="7200" dirty="0" smtClean="0"/>
              <a:t>1000</a:t>
            </a:r>
            <a:r>
              <a:rPr lang="zh-CN" altLang="en-US" sz="7200" dirty="0" smtClean="0"/>
              <a:t> </a:t>
            </a:r>
            <a:r>
              <a:rPr lang="en-US" altLang="zh-CN" sz="7200" dirty="0" smtClean="0"/>
              <a:t>image, with</a:t>
            </a:r>
            <a:r>
              <a:rPr lang="zh-CN" altLang="en-US" sz="7200" dirty="0" smtClean="0"/>
              <a:t> </a:t>
            </a:r>
            <a:r>
              <a:rPr lang="en-US" altLang="zh-CN" sz="7200" dirty="0" smtClean="0"/>
              <a:t>several</a:t>
            </a:r>
            <a:r>
              <a:rPr lang="zh-CN" altLang="en-US" sz="7200" dirty="0" smtClean="0"/>
              <a:t> </a:t>
            </a:r>
            <a:r>
              <a:rPr lang="en-US" altLang="zh-CN" sz="7200" dirty="0" smtClean="0"/>
              <a:t>rounds</a:t>
            </a:r>
            <a:r>
              <a:rPr lang="zh-CN" altLang="en-US" sz="7200" dirty="0" smtClean="0"/>
              <a:t> </a:t>
            </a:r>
            <a:r>
              <a:rPr lang="en-US" altLang="zh-CN" sz="7200" dirty="0" smtClean="0"/>
              <a:t>of</a:t>
            </a:r>
            <a:r>
              <a:rPr lang="zh-CN" altLang="en-US" sz="7200" dirty="0" smtClean="0"/>
              <a:t> </a:t>
            </a:r>
            <a:r>
              <a:rPr lang="en-US" altLang="zh-CN" sz="7200" dirty="0" smtClean="0"/>
              <a:t>classifications, the</a:t>
            </a:r>
            <a:r>
              <a:rPr lang="zh-CN" altLang="en-US" sz="7200" dirty="0" smtClean="0"/>
              <a:t> </a:t>
            </a:r>
            <a:r>
              <a:rPr lang="en-US" altLang="zh-CN" sz="7200" dirty="0" smtClean="0"/>
              <a:t>accurate</a:t>
            </a:r>
            <a:r>
              <a:rPr lang="zh-CN" altLang="en-US" sz="7200" dirty="0" smtClean="0"/>
              <a:t> </a:t>
            </a:r>
            <a:r>
              <a:rPr lang="en-US" altLang="zh-CN" sz="7200" dirty="0" smtClean="0"/>
              <a:t>rate</a:t>
            </a:r>
            <a:r>
              <a:rPr lang="zh-CN" altLang="en-US" sz="7200" dirty="0" smtClean="0"/>
              <a:t> </a:t>
            </a:r>
            <a:r>
              <a:rPr lang="en-US" altLang="zh-CN" sz="7200" dirty="0" smtClean="0"/>
              <a:t>can finally</a:t>
            </a:r>
            <a:r>
              <a:rPr lang="zh-CN" altLang="en-US" sz="7200" dirty="0" smtClean="0"/>
              <a:t> </a:t>
            </a:r>
            <a:r>
              <a:rPr lang="en-US" altLang="zh-CN" sz="7200" dirty="0" smtClean="0"/>
              <a:t>be</a:t>
            </a:r>
            <a:r>
              <a:rPr lang="zh-CN" altLang="en-US" sz="7200" dirty="0" smtClean="0"/>
              <a:t> </a:t>
            </a:r>
            <a:r>
              <a:rPr lang="en-US" altLang="zh-CN" sz="7200" dirty="0" smtClean="0"/>
              <a:t>around</a:t>
            </a:r>
            <a:r>
              <a:rPr lang="zh-CN" altLang="en-US" sz="7200" dirty="0" smtClean="0"/>
              <a:t> </a:t>
            </a:r>
            <a:r>
              <a:rPr lang="en-US" altLang="zh-CN" sz="7200" dirty="0" smtClean="0"/>
              <a:t>95%</a:t>
            </a:r>
            <a:endParaRPr sz="7200" dirty="0"/>
          </a:p>
        </p:txBody>
      </p:sp>
      <p:sp>
        <p:nvSpPr>
          <p:cNvPr id="3" name="Shape 61"/>
          <p:cNvSpPr txBox="1">
            <a:spLocks/>
          </p:cNvSpPr>
          <p:nvPr/>
        </p:nvSpPr>
        <p:spPr>
          <a:xfrm>
            <a:off x="1152370" y="625073"/>
            <a:ext cx="22079260" cy="20277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lvl1pPr marL="0" marR="0" indent="0" algn="ctr" defTabSz="825500" latinLnBrk="0">
              <a:lnSpc>
                <a:spcPct val="100000"/>
              </a:lnSpc>
              <a:spcBef>
                <a:spcPts val="0"/>
              </a:spcBef>
              <a:spcAft>
                <a:spcPts val="0"/>
              </a:spcAft>
              <a:buClrTx/>
              <a:buSzTx/>
              <a:buFontTx/>
              <a:buNone/>
              <a:tabLst/>
              <a:defRPr sz="120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1pPr>
            <a:lvl2pPr marL="6858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2pPr>
            <a:lvl3pPr marL="9144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3pPr>
            <a:lvl4pPr marL="11430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4pPr>
            <a:lvl5pPr marL="13716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5pPr>
            <a:lvl6pPr marL="16002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6pPr>
            <a:lvl7pPr marL="18288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7pPr>
            <a:lvl8pPr marL="20574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8pPr>
            <a:lvl9pPr marL="2286000" marR="0" indent="-457200" algn="ctr" defTabSz="825500" latinLnBrk="0">
              <a:lnSpc>
                <a:spcPct val="100000"/>
              </a:lnSpc>
              <a:spcBef>
                <a:spcPts val="0"/>
              </a:spcBef>
              <a:spcAft>
                <a:spcPts val="0"/>
              </a:spcAft>
              <a:buClrTx/>
              <a:buSzPct val="50000"/>
              <a:buFontTx/>
              <a:buChar char="•"/>
              <a:tabLst/>
              <a:defRPr sz="7200" b="0" i="0" u="none" strike="noStrike" cap="none" spc="0" baseline="0">
                <a:ln>
                  <a:noFill/>
                </a:ln>
                <a:solidFill>
                  <a:srgbClr val="FFFFFF"/>
                </a:solidFill>
                <a:uFillTx/>
                <a:latin typeface="Avenir Next LT Pro Light"/>
                <a:ea typeface="Avenir Next LT Pro Light"/>
                <a:cs typeface="Avenir Next LT Pro Light"/>
                <a:sym typeface="Avenir Next LT Pro Light"/>
              </a:defRPr>
            </a:lvl9pPr>
          </a:lstStyle>
          <a:p>
            <a:pPr hangingPunct="1"/>
            <a:r>
              <a:rPr lang="en-US" sz="9600" smtClean="0"/>
              <a:t>	  Framework in Detail</a:t>
            </a:r>
            <a:endParaRPr lang="en-US" sz="9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323" y="6375128"/>
            <a:ext cx="7500270" cy="66245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8708" y="6317173"/>
            <a:ext cx="8952922" cy="6682487"/>
          </a:xfrm>
          <a:prstGeom prst="rect">
            <a:avLst/>
          </a:prstGeom>
        </p:spPr>
      </p:pic>
      <p:sp>
        <p:nvSpPr>
          <p:cNvPr id="5" name="TextBox 4"/>
          <p:cNvSpPr txBox="1"/>
          <p:nvPr/>
        </p:nvSpPr>
        <p:spPr>
          <a:xfrm>
            <a:off x="7482080" y="9447859"/>
            <a:ext cx="2066271" cy="12090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altLang="zh-CN" sz="5400" b="0" i="0" u="none" strike="noStrike" cap="none" spc="0" normalizeH="0" baseline="0" dirty="0" smtClean="0">
                <a:ln>
                  <a:noFill/>
                </a:ln>
                <a:solidFill>
                  <a:srgbClr val="FF0000"/>
                </a:solidFill>
                <a:effectLst/>
                <a:uFillTx/>
                <a:latin typeface="+mn-lt"/>
                <a:ea typeface="+mn-ea"/>
                <a:cs typeface="+mn-cs"/>
                <a:sym typeface="Avenir Next LT Pro Regular"/>
              </a:rPr>
              <a:t>84.1%</a:t>
            </a:r>
            <a:endParaRPr kumimoji="0" lang="en-US" sz="5400" b="0" i="0" u="none" strike="noStrike" cap="none" spc="0" normalizeH="0" baseline="0" dirty="0">
              <a:ln>
                <a:noFill/>
              </a:ln>
              <a:solidFill>
                <a:srgbClr val="FF0000"/>
              </a:solidFill>
              <a:effectLst/>
              <a:uFillTx/>
              <a:latin typeface="+mn-lt"/>
              <a:ea typeface="+mn-ea"/>
              <a:cs typeface="+mn-cs"/>
              <a:sym typeface="Avenir Next LT Pro Regular"/>
            </a:endParaRPr>
          </a:p>
        </p:txBody>
      </p:sp>
      <p:sp>
        <p:nvSpPr>
          <p:cNvPr id="6" name="TextBox 5"/>
          <p:cNvSpPr txBox="1"/>
          <p:nvPr/>
        </p:nvSpPr>
        <p:spPr>
          <a:xfrm>
            <a:off x="20198800" y="9690600"/>
            <a:ext cx="2066271" cy="12090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altLang="zh-CN" sz="5400" b="0" i="0" u="none" strike="noStrike" cap="none" spc="0" normalizeH="0" baseline="0" dirty="0" smtClean="0">
                <a:ln>
                  <a:noFill/>
                </a:ln>
                <a:solidFill>
                  <a:srgbClr val="FF0000"/>
                </a:solidFill>
                <a:effectLst/>
                <a:uFillTx/>
                <a:latin typeface="+mn-lt"/>
                <a:ea typeface="+mn-ea"/>
                <a:cs typeface="+mn-cs"/>
                <a:sym typeface="Avenir Next LT Pro Regular"/>
              </a:rPr>
              <a:t>99.4%</a:t>
            </a:r>
            <a:endParaRPr kumimoji="0" lang="en-US" sz="5400" b="0" i="0" u="none" strike="noStrike" cap="none" spc="0" normalizeH="0" baseline="0" dirty="0">
              <a:ln>
                <a:noFill/>
              </a:ln>
              <a:solidFill>
                <a:srgbClr val="FF0000"/>
              </a:solidFill>
              <a:effectLst/>
              <a:uFillTx/>
              <a:latin typeface="+mn-lt"/>
              <a:ea typeface="+mn-ea"/>
              <a:cs typeface="+mn-cs"/>
              <a:sym typeface="Avenir Next LT Pro Regular"/>
            </a:endParaRPr>
          </a:p>
        </p:txBody>
      </p:sp>
      <p:pic>
        <p:nvPicPr>
          <p:cNvPr id="8" name="Picture 7"/>
          <p:cNvPicPr>
            <a:picLocks noChangeAspect="1"/>
          </p:cNvPicPr>
          <p:nvPr/>
        </p:nvPicPr>
        <p:blipFill>
          <a:blip r:embed="rId4"/>
          <a:stretch>
            <a:fillRect/>
          </a:stretch>
        </p:blipFill>
        <p:spPr>
          <a:xfrm>
            <a:off x="0" y="0"/>
            <a:ext cx="6930966" cy="2527197"/>
          </a:xfrm>
          <a:prstGeom prst="rect">
            <a:avLst/>
          </a:prstGeom>
        </p:spPr>
      </p:pic>
    </p:spTree>
    <p:extLst>
      <p:ext uri="{BB962C8B-B14F-4D97-AF65-F5344CB8AC3E}">
        <p14:creationId xmlns:p14="http://schemas.microsoft.com/office/powerpoint/2010/main" val="61849272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												Hardest</a:t>
            </a:r>
            <a:r>
              <a:rPr lang="mr-IN" dirty="0" smtClean="0"/>
              <a:t>…</a:t>
            </a:r>
            <a:endParaRPr lang="en-US" dirty="0"/>
          </a:p>
        </p:txBody>
      </p:sp>
      <p:sp>
        <p:nvSpPr>
          <p:cNvPr id="3" name="Title 2"/>
          <p:cNvSpPr>
            <a:spLocks noGrp="1"/>
          </p:cNvSpPr>
          <p:nvPr>
            <p:ph type="title"/>
          </p:nvPr>
        </p:nvSpPr>
        <p:spPr/>
        <p:txBody>
          <a:bodyPr/>
          <a:lstStyle/>
          <a:p>
            <a:r>
              <a:rPr lang="en-US" sz="8000" dirty="0" smtClean="0"/>
              <a:t>Web Development</a:t>
            </a:r>
            <a:endParaRPr lang="en-US" sz="8000" dirty="0"/>
          </a:p>
        </p:txBody>
      </p:sp>
      <p:sp>
        <p:nvSpPr>
          <p:cNvPr id="6" name="TextBox 5"/>
          <p:cNvSpPr txBox="1"/>
          <p:nvPr/>
        </p:nvSpPr>
        <p:spPr>
          <a:xfrm>
            <a:off x="1143000" y="3555935"/>
            <a:ext cx="22189700" cy="8420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gn="l">
              <a:buSzTx/>
              <a:buFontTx/>
              <a:buNone/>
            </a:pPr>
            <a:r>
              <a:rPr lang="en-US" sz="8000" dirty="0" smtClean="0"/>
              <a:t>			First we get the prediction from the input image that we try to show the data visually to the web and mobile devices. We want to implement voice contacts between food and users, So we choose </a:t>
            </a:r>
            <a:r>
              <a:rPr lang="en-US" sz="8000" dirty="0" err="1" smtClean="0"/>
              <a:t>Django</a:t>
            </a:r>
            <a:r>
              <a:rPr lang="en-US" sz="8000" dirty="0" smtClean="0"/>
              <a:t>, Bootstrap as well as NPL tools as our main framework.</a:t>
            </a:r>
            <a:endParaRPr kumimoji="0" lang="en-US" sz="8800" b="0" i="0" u="none" strike="noStrike" cap="none" spc="0" normalizeH="0" baseline="0" dirty="0">
              <a:ln>
                <a:noFill/>
              </a:ln>
              <a:solidFill>
                <a:srgbClr val="FFFFFF"/>
              </a:solidFill>
              <a:effectLst/>
              <a:uFillTx/>
              <a:latin typeface="+mn-lt"/>
              <a:ea typeface="+mn-ea"/>
              <a:cs typeface="+mn-cs"/>
              <a:sym typeface="Avenir Next LT Pro Regular"/>
            </a:endParaRPr>
          </a:p>
        </p:txBody>
      </p:sp>
      <p:pic>
        <p:nvPicPr>
          <p:cNvPr id="5" name="Picture 4"/>
          <p:cNvPicPr>
            <a:picLocks noChangeAspect="1"/>
          </p:cNvPicPr>
          <p:nvPr/>
        </p:nvPicPr>
        <p:blipFill>
          <a:blip r:embed="rId2"/>
          <a:stretch>
            <a:fillRect/>
          </a:stretch>
        </p:blipFill>
        <p:spPr>
          <a:xfrm>
            <a:off x="0" y="0"/>
            <a:ext cx="6930966" cy="2527197"/>
          </a:xfrm>
          <a:prstGeom prst="rect">
            <a:avLst/>
          </a:prstGeom>
        </p:spPr>
      </p:pic>
    </p:spTree>
    <p:extLst>
      <p:ext uri="{BB962C8B-B14F-4D97-AF65-F5344CB8AC3E}">
        <p14:creationId xmlns:p14="http://schemas.microsoft.com/office/powerpoint/2010/main" val="187983459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p:cNvPicPr>
          <p:nvPr/>
        </p:nvPicPr>
        <p:blipFill>
          <a:blip r:embed="rId2">
            <a:extLst/>
          </a:blip>
          <a:stretch>
            <a:fillRect/>
          </a:stretch>
        </p:blipFill>
        <p:spPr>
          <a:xfrm>
            <a:off x="6746577" y="2646107"/>
            <a:ext cx="9999908" cy="38101"/>
          </a:xfrm>
          <a:prstGeom prst="rect">
            <a:avLst/>
          </a:prstGeom>
        </p:spPr>
      </p:pic>
      <p:sp>
        <p:nvSpPr>
          <p:cNvPr id="2" name="TextBox 1"/>
          <p:cNvSpPr txBox="1"/>
          <p:nvPr/>
        </p:nvSpPr>
        <p:spPr>
          <a:xfrm>
            <a:off x="7487352" y="771019"/>
            <a:ext cx="8518358" cy="14121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sz="6600" dirty="0" smtClean="0"/>
              <a:t>Demo </a:t>
            </a:r>
            <a:r>
              <a:rPr kumimoji="0" lang="en-US" sz="6600" b="0" i="0" u="none" strike="noStrike" cap="none" spc="0" normalizeH="0" baseline="0" dirty="0" smtClean="0">
                <a:ln>
                  <a:noFill/>
                </a:ln>
                <a:solidFill>
                  <a:srgbClr val="FFFFFF"/>
                </a:solidFill>
                <a:effectLst/>
                <a:uFillTx/>
                <a:sym typeface="Avenir Next LT Pro Regular"/>
              </a:rPr>
              <a:t>Interface &amp;&amp; </a:t>
            </a:r>
            <a:r>
              <a:rPr kumimoji="0" lang="en-US" altLang="zh-CN" sz="6600" b="0" i="0" u="none" strike="noStrike" cap="none" spc="0" normalizeH="0" baseline="0" dirty="0" smtClean="0">
                <a:ln>
                  <a:noFill/>
                </a:ln>
                <a:solidFill>
                  <a:srgbClr val="FFFFFF"/>
                </a:solidFill>
                <a:effectLst/>
                <a:uFillTx/>
                <a:sym typeface="Avenir Next LT Pro Regular"/>
              </a:rPr>
              <a:t>UI</a:t>
            </a:r>
            <a:endParaRPr kumimoji="0" lang="en-US" sz="6600" b="0" i="0" u="none" strike="noStrike" cap="none" spc="0" normalizeH="0" baseline="0" dirty="0">
              <a:ln>
                <a:noFill/>
              </a:ln>
              <a:solidFill>
                <a:srgbClr val="FFFFFF"/>
              </a:solidFill>
              <a:effectLst/>
              <a:uFillTx/>
              <a:sym typeface="Avenir Next LT Pro Regular"/>
            </a:endParaRPr>
          </a:p>
        </p:txBody>
      </p:sp>
      <p:pic>
        <p:nvPicPr>
          <p:cNvPr id="4" name="Picture 3"/>
          <p:cNvPicPr>
            <a:picLocks noChangeAspect="1"/>
          </p:cNvPicPr>
          <p:nvPr/>
        </p:nvPicPr>
        <p:blipFill>
          <a:blip r:embed="rId3"/>
          <a:stretch>
            <a:fillRect/>
          </a:stretch>
        </p:blipFill>
        <p:spPr>
          <a:xfrm>
            <a:off x="0" y="0"/>
            <a:ext cx="6930966" cy="2527197"/>
          </a:xfrm>
          <a:prstGeom prst="rect">
            <a:avLst/>
          </a:prstGeom>
        </p:spPr>
      </p:pic>
    </p:spTree>
    <p:extLst>
      <p:ext uri="{BB962C8B-B14F-4D97-AF65-F5344CB8AC3E}">
        <p14:creationId xmlns:p14="http://schemas.microsoft.com/office/powerpoint/2010/main" val="114680109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p:cNvSpPr>
          <p:nvPr>
            <p:ph type="title" idx="4294967295"/>
          </p:nvPr>
        </p:nvSpPr>
        <p:spPr>
          <a:xfrm>
            <a:off x="2305050" y="6015150"/>
            <a:ext cx="22078950" cy="2027238"/>
          </a:xfrm>
          <a:prstGeom prst="rect">
            <a:avLst/>
          </a:prstGeom>
        </p:spPr>
        <p:txBody>
          <a:bodyPr anchor="b"/>
          <a:lstStyle>
            <a:lvl1pPr>
              <a:defRPr sz="12000"/>
            </a:lvl1pPr>
          </a:lstStyle>
          <a:p>
            <a:pPr lvl="0"/>
            <a:r>
              <a:rPr lang="en-US" sz="11500" dirty="0" smtClean="0"/>
              <a:t>Thank </a:t>
            </a:r>
            <a:r>
              <a:rPr lang="en-US" altLang="zh-CN" sz="11500" dirty="0" smtClean="0"/>
              <a:t>You</a:t>
            </a:r>
            <a:r>
              <a:rPr lang="en-US" sz="11500" dirty="0" smtClean="0"/>
              <a:t>!</a:t>
            </a:r>
            <a:endParaRPr sz="11500" dirty="0"/>
          </a:p>
        </p:txBody>
      </p:sp>
      <p:pic>
        <p:nvPicPr>
          <p:cNvPr id="62" name="Picture 61"/>
          <p:cNvPicPr>
            <a:picLocks/>
          </p:cNvPicPr>
          <p:nvPr/>
        </p:nvPicPr>
        <p:blipFill>
          <a:blip r:embed="rId2">
            <a:extLst/>
          </a:blip>
          <a:stretch>
            <a:fillRect/>
          </a:stretch>
        </p:blipFill>
        <p:spPr>
          <a:xfrm>
            <a:off x="8563646" y="9282940"/>
            <a:ext cx="9999908" cy="38101"/>
          </a:xfrm>
          <a:prstGeom prst="rect">
            <a:avLst/>
          </a:prstGeom>
        </p:spPr>
      </p:pic>
      <p:sp>
        <p:nvSpPr>
          <p:cNvPr id="2" name="TextBox 1"/>
          <p:cNvSpPr txBox="1"/>
          <p:nvPr/>
        </p:nvSpPr>
        <p:spPr>
          <a:xfrm>
            <a:off x="14644769" y="9844681"/>
            <a:ext cx="7005123" cy="14121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altLang="zh-CN" sz="6600" dirty="0" smtClean="0"/>
              <a:t>T</a:t>
            </a:r>
            <a:r>
              <a:rPr kumimoji="0" lang="en-US" altLang="zh-CN" sz="6600" b="0" i="0" u="none" strike="noStrike" cap="none" spc="0" normalizeH="0" baseline="0" dirty="0" smtClean="0">
                <a:ln>
                  <a:noFill/>
                </a:ln>
                <a:solidFill>
                  <a:srgbClr val="FFFFFF"/>
                </a:solidFill>
                <a:effectLst/>
                <a:uFillTx/>
                <a:latin typeface="+mn-lt"/>
                <a:ea typeface="+mn-ea"/>
                <a:cs typeface="+mn-cs"/>
                <a:sym typeface="Avenir Next LT Pro Regular"/>
              </a:rPr>
              <a:t>hen</a:t>
            </a:r>
            <a:r>
              <a:rPr kumimoji="0" lang="zh-CN" altLang="en-US" sz="6600" b="0" i="0" u="none" strike="noStrike" cap="none" spc="0" normalizeH="0" baseline="0" dirty="0" smtClean="0">
                <a:ln>
                  <a:noFill/>
                </a:ln>
                <a:solidFill>
                  <a:srgbClr val="FFFFFF"/>
                </a:solidFill>
                <a:effectLst/>
                <a:uFillTx/>
                <a:latin typeface="+mn-lt"/>
                <a:ea typeface="+mn-ea"/>
                <a:cs typeface="+mn-cs"/>
                <a:sym typeface="Avenir Next LT Pro Regular"/>
              </a:rPr>
              <a:t> </a:t>
            </a:r>
            <a:r>
              <a:rPr lang="en-US" altLang="zh-CN" sz="6600" dirty="0" smtClean="0"/>
              <a:t>D</a:t>
            </a:r>
            <a:r>
              <a:rPr kumimoji="0" lang="en-US" altLang="zh-CN" sz="6600" b="0" i="0" u="none" strike="noStrike" cap="none" spc="0" normalizeH="0" baseline="0" dirty="0" smtClean="0">
                <a:ln>
                  <a:noFill/>
                </a:ln>
                <a:solidFill>
                  <a:srgbClr val="FFFFFF"/>
                </a:solidFill>
                <a:effectLst/>
                <a:uFillTx/>
                <a:latin typeface="+mn-lt"/>
                <a:ea typeface="+mn-ea"/>
                <a:cs typeface="+mn-cs"/>
                <a:sym typeface="Avenir Next LT Pro Regular"/>
              </a:rPr>
              <a:t>emo</a:t>
            </a:r>
            <a:r>
              <a:rPr kumimoji="0" lang="zh-CN" altLang="en-US" sz="6600" b="0" i="0" u="none" strike="noStrike" cap="none" spc="0" normalizeH="0" baseline="0" dirty="0" smtClean="0">
                <a:ln>
                  <a:noFill/>
                </a:ln>
                <a:solidFill>
                  <a:srgbClr val="FFFFFF"/>
                </a:solidFill>
                <a:effectLst/>
                <a:uFillTx/>
                <a:latin typeface="+mn-lt"/>
                <a:ea typeface="+mn-ea"/>
                <a:cs typeface="+mn-cs"/>
                <a:sym typeface="Avenir Next LT Pro Regular"/>
              </a:rPr>
              <a:t> </a:t>
            </a:r>
            <a:r>
              <a:rPr lang="en-US" altLang="zh-CN" sz="6600" dirty="0"/>
              <a:t>T</a:t>
            </a:r>
            <a:r>
              <a:rPr kumimoji="0" lang="en-US" altLang="zh-CN" sz="6600" b="0" i="0" u="none" strike="noStrike" cap="none" spc="0" normalizeH="0" baseline="0" dirty="0" smtClean="0">
                <a:ln>
                  <a:noFill/>
                </a:ln>
                <a:solidFill>
                  <a:srgbClr val="FFFFFF"/>
                </a:solidFill>
                <a:effectLst/>
                <a:uFillTx/>
                <a:latin typeface="+mn-lt"/>
                <a:ea typeface="+mn-ea"/>
                <a:cs typeface="+mn-cs"/>
                <a:sym typeface="Avenir Next LT Pro Regular"/>
              </a:rPr>
              <a:t>ime</a:t>
            </a:r>
            <a:endParaRPr kumimoji="0" lang="en-US" sz="6600" b="0" i="0" u="none" strike="noStrike" cap="none" spc="0" normalizeH="0" baseline="0" dirty="0">
              <a:ln>
                <a:noFill/>
              </a:ln>
              <a:solidFill>
                <a:srgbClr val="FFFFFF"/>
              </a:solidFill>
              <a:effectLst/>
              <a:uFillTx/>
              <a:latin typeface="+mn-lt"/>
              <a:ea typeface="+mn-ea"/>
              <a:cs typeface="+mn-cs"/>
              <a:sym typeface="Avenir Next LT Pro Regular"/>
            </a:endParaRPr>
          </a:p>
        </p:txBody>
      </p:sp>
      <p:pic>
        <p:nvPicPr>
          <p:cNvPr id="5" name="Picture 4"/>
          <p:cNvPicPr>
            <a:picLocks noChangeAspect="1"/>
          </p:cNvPicPr>
          <p:nvPr/>
        </p:nvPicPr>
        <p:blipFill>
          <a:blip r:embed="rId3"/>
          <a:stretch>
            <a:fillRect/>
          </a:stretch>
        </p:blipFill>
        <p:spPr>
          <a:xfrm>
            <a:off x="0" y="0"/>
            <a:ext cx="17840646" cy="6505129"/>
          </a:xfrm>
          <a:prstGeom prst="rect">
            <a:avLst/>
          </a:prstGeom>
        </p:spPr>
      </p:pic>
    </p:spTree>
    <p:extLst>
      <p:ext uri="{BB962C8B-B14F-4D97-AF65-F5344CB8AC3E}">
        <p14:creationId xmlns:p14="http://schemas.microsoft.com/office/powerpoint/2010/main" val="74071709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9671" y="67595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5" name="TextBox 4"/>
          <p:cNvSpPr txBox="1"/>
          <p:nvPr/>
        </p:nvSpPr>
        <p:spPr>
          <a:xfrm>
            <a:off x="15008175" y="67345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6" name="TextBox 5"/>
          <p:cNvSpPr txBox="1"/>
          <p:nvPr/>
        </p:nvSpPr>
        <p:spPr>
          <a:xfrm>
            <a:off x="15036679" y="70194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2015</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7" name="TextBox 6"/>
          <p:cNvSpPr txBox="1"/>
          <p:nvPr/>
        </p:nvSpPr>
        <p:spPr>
          <a:xfrm>
            <a:off x="15065183" y="69944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0" name="TextBox 9"/>
          <p:cNvSpPr txBox="1"/>
          <p:nvPr/>
        </p:nvSpPr>
        <p:spPr>
          <a:xfrm>
            <a:off x="15091217" y="69445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2012</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1" name="TextBox 10"/>
          <p:cNvSpPr txBox="1"/>
          <p:nvPr/>
        </p:nvSpPr>
        <p:spPr>
          <a:xfrm>
            <a:off x="15088747" y="66098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2011</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2" name="TextBox 11"/>
          <p:cNvSpPr txBox="1"/>
          <p:nvPr/>
        </p:nvSpPr>
        <p:spPr>
          <a:xfrm>
            <a:off x="15086277" y="65848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2010</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3" name="TextBox 12"/>
          <p:cNvSpPr txBox="1"/>
          <p:nvPr/>
        </p:nvSpPr>
        <p:spPr>
          <a:xfrm>
            <a:off x="15021859" y="65599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2009</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4" name="TextBox 13"/>
          <p:cNvSpPr txBox="1"/>
          <p:nvPr/>
        </p:nvSpPr>
        <p:spPr>
          <a:xfrm>
            <a:off x="15081337" y="65349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2008</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5" name="TextBox 14"/>
          <p:cNvSpPr txBox="1"/>
          <p:nvPr/>
        </p:nvSpPr>
        <p:spPr>
          <a:xfrm>
            <a:off x="15140815" y="68198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6" name="TextBox 15"/>
          <p:cNvSpPr txBox="1"/>
          <p:nvPr/>
        </p:nvSpPr>
        <p:spPr>
          <a:xfrm>
            <a:off x="15138345" y="710465"/>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8" name="TextBox 17"/>
          <p:cNvSpPr txBox="1"/>
          <p:nvPr/>
        </p:nvSpPr>
        <p:spPr>
          <a:xfrm>
            <a:off x="16349769" y="532590"/>
            <a:ext cx="976229"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9" name="TextBox 18"/>
          <p:cNvSpPr txBox="1"/>
          <p:nvPr/>
        </p:nvSpPr>
        <p:spPr>
          <a:xfrm>
            <a:off x="15972429" y="561074"/>
            <a:ext cx="1849865"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03</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20" name="Shape 61"/>
          <p:cNvSpPr>
            <a:spLocks noGrp="1"/>
          </p:cNvSpPr>
          <p:nvPr>
            <p:ph type="title"/>
          </p:nvPr>
        </p:nvSpPr>
        <p:spPr>
          <a:xfrm>
            <a:off x="1435987" y="135242"/>
            <a:ext cx="22079260" cy="2027783"/>
          </a:xfrm>
          <a:prstGeom prst="rect">
            <a:avLst/>
          </a:prstGeom>
        </p:spPr>
        <p:txBody>
          <a:bodyPr anchor="b"/>
          <a:lstStyle>
            <a:lvl1pPr>
              <a:defRPr sz="12000"/>
            </a:lvl1pPr>
          </a:lstStyle>
          <a:p>
            <a:r>
              <a:rPr lang="en-US" sz="9600" dirty="0" smtClean="0"/>
              <a:t> Team members(At 5:00)</a:t>
            </a:r>
            <a:endParaRPr sz="9600" dirty="0"/>
          </a:p>
        </p:txBody>
      </p:sp>
      <p:pic>
        <p:nvPicPr>
          <p:cNvPr id="23" name="Picture 22"/>
          <p:cNvPicPr>
            <a:picLocks noChangeAspect="1"/>
          </p:cNvPicPr>
          <p:nvPr/>
        </p:nvPicPr>
        <p:blipFill>
          <a:blip r:embed="rId3"/>
          <a:stretch>
            <a:fillRect/>
          </a:stretch>
        </p:blipFill>
        <p:spPr>
          <a:xfrm>
            <a:off x="1435987" y="1032432"/>
            <a:ext cx="4656349" cy="1697817"/>
          </a:xfrm>
          <a:prstGeom prst="rect">
            <a:avLst/>
          </a:prstGeom>
        </p:spPr>
      </p:pic>
      <p:pic>
        <p:nvPicPr>
          <p:cNvPr id="21" name="Picture Placeholder 10"/>
          <p:cNvPicPr>
            <a:picLocks noChangeAspect="1"/>
          </p:cNvPicPr>
          <p:nvPr/>
        </p:nvPicPr>
        <p:blipFill>
          <a:blip r:embed="rId4">
            <a:extLst>
              <a:ext uri="{28A0092B-C50C-407E-A947-70E740481C1C}">
                <a14:useLocalDpi xmlns:a14="http://schemas.microsoft.com/office/drawing/2010/main" val="0"/>
              </a:ext>
            </a:extLst>
          </a:blip>
          <a:srcRect t="7887" b="7887"/>
          <a:stretch>
            <a:fillRect/>
          </a:stretch>
        </p:blipFill>
        <p:spPr>
          <a:xfrm rot="20989984">
            <a:off x="4569259" y="2923362"/>
            <a:ext cx="5083859" cy="6354121"/>
          </a:xfrm>
          <a:prstGeom prst="rect">
            <a:avLst/>
          </a:prstGeom>
          <a:ln w="12700">
            <a:miter lim="400000"/>
          </a:ln>
        </p:spPr>
      </p:pic>
      <p:pic>
        <p:nvPicPr>
          <p:cNvPr id="25" name="Picture Placeholder 9"/>
          <p:cNvPicPr>
            <a:picLocks noChangeAspect="1"/>
          </p:cNvPicPr>
          <p:nvPr/>
        </p:nvPicPr>
        <p:blipFill>
          <a:blip r:embed="rId5">
            <a:extLst>
              <a:ext uri="{28A0092B-C50C-407E-A947-70E740481C1C}">
                <a14:useLocalDpi xmlns:a14="http://schemas.microsoft.com/office/drawing/2010/main" val="0"/>
              </a:ext>
            </a:extLst>
          </a:blip>
          <a:srcRect t="8849" b="8849"/>
          <a:stretch>
            <a:fillRect/>
          </a:stretch>
        </p:blipFill>
        <p:spPr>
          <a:xfrm rot="574325">
            <a:off x="14648860" y="2848134"/>
            <a:ext cx="5204241" cy="6504578"/>
          </a:xfrm>
          <a:prstGeom prst="rect">
            <a:avLst/>
          </a:prstGeom>
        </p:spPr>
      </p:pic>
      <p:sp>
        <p:nvSpPr>
          <p:cNvPr id="2" name="TextBox 1"/>
          <p:cNvSpPr txBox="1"/>
          <p:nvPr/>
        </p:nvSpPr>
        <p:spPr>
          <a:xfrm rot="20918649">
            <a:off x="3764161" y="9372145"/>
            <a:ext cx="9053761" cy="3580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4000" b="0" i="0" u="none" strike="noStrike" cap="none" spc="0" normalizeH="0" baseline="0" dirty="0" smtClean="0">
                <a:ln>
                  <a:noFill/>
                </a:ln>
                <a:solidFill>
                  <a:srgbClr val="FFFFFF"/>
                </a:solidFill>
                <a:effectLst/>
                <a:uFillTx/>
                <a:latin typeface="+mn-lt"/>
                <a:ea typeface="+mn-ea"/>
                <a:cs typeface="+mn-cs"/>
                <a:sym typeface="Avenir Next LT Pro Regular"/>
              </a:rPr>
              <a:t>UMJCS</a:t>
            </a:r>
          </a:p>
          <a:p>
            <a:pPr marL="0" marR="0" indent="0" algn="ctr" defTabSz="825500" rtl="0" fontAlgn="auto" latinLnBrk="0" hangingPunct="0">
              <a:lnSpc>
                <a:spcPct val="110000"/>
              </a:lnSpc>
              <a:spcBef>
                <a:spcPts val="1500"/>
              </a:spcBef>
              <a:spcAft>
                <a:spcPts val="0"/>
              </a:spcAft>
              <a:buClrTx/>
              <a:buSzTx/>
              <a:buFontTx/>
              <a:buNone/>
              <a:tabLst/>
            </a:pPr>
            <a:r>
              <a:rPr lang="en-US" dirty="0" smtClean="0"/>
              <a:t>Programmer</a:t>
            </a:r>
            <a:endParaRPr lang="en-US" dirty="0"/>
          </a:p>
          <a:p>
            <a:r>
              <a:rPr lang="en-US" dirty="0" smtClean="0"/>
              <a:t>Deep </a:t>
            </a:r>
            <a:r>
              <a:rPr lang="en-US" dirty="0"/>
              <a:t>learning Implement/Web S</a:t>
            </a:r>
            <a:r>
              <a:rPr lang="en-US" dirty="0" smtClean="0"/>
              <a:t>pider</a:t>
            </a:r>
          </a:p>
          <a:p>
            <a:r>
              <a:rPr lang="en-US" dirty="0" smtClean="0"/>
              <a:t> </a:t>
            </a:r>
            <a:r>
              <a:rPr lang="en-US" dirty="0"/>
              <a:t>Back-end </a:t>
            </a:r>
            <a:r>
              <a:rPr lang="en-US" dirty="0" smtClean="0"/>
              <a:t> Develop </a:t>
            </a:r>
          </a:p>
        </p:txBody>
      </p:sp>
      <p:sp>
        <p:nvSpPr>
          <p:cNvPr id="3" name="TextBox 2"/>
          <p:cNvSpPr txBox="1"/>
          <p:nvPr/>
        </p:nvSpPr>
        <p:spPr>
          <a:xfrm rot="715695">
            <a:off x="13179028" y="9372145"/>
            <a:ext cx="6341481" cy="3580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dirty="0" smtClean="0"/>
              <a:t>Jeff  Chiang</a:t>
            </a:r>
          </a:p>
          <a:p>
            <a:pPr marL="0" marR="0" indent="0" algn="ctr" defTabSz="825500" rtl="0" fontAlgn="auto" latinLnBrk="0" hangingPunct="0">
              <a:lnSpc>
                <a:spcPct val="110000"/>
              </a:lnSpc>
              <a:spcBef>
                <a:spcPts val="1500"/>
              </a:spcBef>
              <a:spcAft>
                <a:spcPts val="0"/>
              </a:spcAft>
              <a:buClrTx/>
              <a:buSzTx/>
              <a:buFontTx/>
              <a:buNone/>
              <a:tabLst/>
            </a:pPr>
            <a:r>
              <a:rPr lang="en-US" dirty="0" smtClean="0"/>
              <a:t>Programmer</a:t>
            </a:r>
          </a:p>
          <a:p>
            <a:pPr marL="0" marR="0" indent="0" algn="ctr" defTabSz="825500" rtl="0" fontAlgn="auto" latinLnBrk="0" hangingPunct="0">
              <a:lnSpc>
                <a:spcPct val="110000"/>
              </a:lnSpc>
              <a:spcBef>
                <a:spcPts val="1500"/>
              </a:spcBef>
              <a:spcAft>
                <a:spcPts val="0"/>
              </a:spcAft>
              <a:buClrTx/>
              <a:buSzTx/>
              <a:buFontTx/>
              <a:buNone/>
              <a:tabLst/>
            </a:pPr>
            <a:r>
              <a:rPr lang="en-US" dirty="0" err="1" smtClean="0"/>
              <a:t>Django</a:t>
            </a:r>
            <a:r>
              <a:rPr lang="en-US" dirty="0" smtClean="0"/>
              <a:t>/Back-end Develop</a:t>
            </a:r>
          </a:p>
          <a:p>
            <a:pPr marL="0" marR="0" indent="0" algn="ctr" defTabSz="825500" rtl="0" fontAlgn="auto" latinLnBrk="0" hangingPunct="0">
              <a:lnSpc>
                <a:spcPct val="110000"/>
              </a:lnSpc>
              <a:spcBef>
                <a:spcPts val="1500"/>
              </a:spcBef>
              <a:spcAft>
                <a:spcPts val="0"/>
              </a:spcAft>
              <a:buClrTx/>
              <a:buSzTx/>
              <a:buFontTx/>
              <a:buNone/>
              <a:tabLst/>
            </a:pPr>
            <a:endParaRPr kumimoji="0" lang="en-US" sz="4000" b="0" i="0" u="none" strike="noStrike" cap="none" spc="0" normalizeH="0" baseline="0" dirty="0">
              <a:ln>
                <a:noFill/>
              </a:ln>
              <a:solidFill>
                <a:srgbClr val="FFFFFF"/>
              </a:solidFill>
              <a:effectLst/>
              <a:uFillTx/>
              <a:latin typeface="+mn-lt"/>
              <a:ea typeface="+mn-ea"/>
              <a:cs typeface="+mn-cs"/>
              <a:sym typeface="Avenir Next LT Pro Regular"/>
            </a:endParaRPr>
          </a:p>
        </p:txBody>
      </p:sp>
    </p:spTree>
    <p:extLst>
      <p:ext uri="{BB962C8B-B14F-4D97-AF65-F5344CB8AC3E}">
        <p14:creationId xmlns:p14="http://schemas.microsoft.com/office/powerpoint/2010/main" val="6532681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000"/>
                            </p:stCondLst>
                            <p:childTnLst>
                              <p:par>
                                <p:cTn id="17" presetID="9" presetClass="exit" presetSubtype="0" fill="hold" grpId="1" nodeType="after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000"/>
                            </p:stCondLst>
                            <p:childTnLst>
                              <p:par>
                                <p:cTn id="25" presetID="9" presetClass="exit" presetSubtype="0" fill="hold" grpId="1" nodeType="afterEffect">
                                  <p:stCondLst>
                                    <p:cond delay="0"/>
                                  </p:stCondLst>
                                  <p:childTnLst>
                                    <p:animEffect transition="out" filter="dissolv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9" presetClass="exit" presetSubtype="0" fill="hold" grpId="1" nodeType="afterEffect">
                                  <p:stCondLst>
                                    <p:cond delay="0"/>
                                  </p:stCondLst>
                                  <p:childTnLst>
                                    <p:animEffect transition="out" filter="dissolv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par>
                          <p:cTn id="47" fill="hold">
                            <p:stCondLst>
                              <p:cond delay="1000"/>
                            </p:stCondLst>
                            <p:childTnLst>
                              <p:par>
                                <p:cTn id="48" presetID="9" presetClass="exit" presetSubtype="0" fill="hold" grpId="1" nodeType="after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par>
                          <p:cTn id="54" fill="hold">
                            <p:stCondLst>
                              <p:cond delay="1500"/>
                            </p:stCondLst>
                            <p:childTnLst>
                              <p:par>
                                <p:cTn id="55" presetID="9" presetClass="exit" presetSubtype="0" fill="hold" grpId="1" nodeType="after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par>
                          <p:cTn id="61" fill="hold">
                            <p:stCondLst>
                              <p:cond delay="2000"/>
                            </p:stCondLst>
                            <p:childTnLst>
                              <p:par>
                                <p:cTn id="62" presetID="9" presetClass="exit" presetSubtype="0" fill="hold" grpId="1" nodeType="afterEffect">
                                  <p:stCondLst>
                                    <p:cond delay="0"/>
                                  </p:stCondLst>
                                  <p:childTnLst>
                                    <p:animEffect transition="out" filter="dissolv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childTnLst>
                          </p:cTn>
                        </p:par>
                        <p:par>
                          <p:cTn id="68" fill="hold">
                            <p:stCondLst>
                              <p:cond delay="2500"/>
                            </p:stCondLst>
                            <p:childTnLst>
                              <p:par>
                                <p:cTn id="69" presetID="9" presetClass="exit" presetSubtype="0" fill="hold" grpId="1" nodeType="afterEffect">
                                  <p:stCondLst>
                                    <p:cond delay="0"/>
                                  </p:stCondLst>
                                  <p:childTnLst>
                                    <p:animEffect transition="out" filter="dissolv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childTnLst>
                          </p:cTn>
                        </p:par>
                        <p:par>
                          <p:cTn id="75" fill="hold">
                            <p:stCondLst>
                              <p:cond delay="3000"/>
                            </p:stCondLst>
                            <p:childTnLst>
                              <p:par>
                                <p:cTn id="76" presetID="9" presetClass="exit" presetSubtype="0" fill="hold" grpId="1" nodeType="afterEffect">
                                  <p:stCondLst>
                                    <p:cond delay="0"/>
                                  </p:stCondLst>
                                  <p:childTnLst>
                                    <p:animEffect transition="out" filter="dissolv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dissolve">
                                      <p:cBhvr>
                                        <p:cTn id="81" dur="500"/>
                                        <p:tgtEl>
                                          <p:spTgt spid="16"/>
                                        </p:tgtEl>
                                      </p:cBhvr>
                                    </p:animEffect>
                                  </p:childTnLst>
                                </p:cTn>
                              </p:par>
                            </p:childTnLst>
                          </p:cTn>
                        </p:par>
                        <p:par>
                          <p:cTn id="82" fill="hold">
                            <p:stCondLst>
                              <p:cond delay="3500"/>
                            </p:stCondLst>
                            <p:childTnLst>
                              <p:par>
                                <p:cTn id="83" presetID="9" presetClass="exit" presetSubtype="0" fill="hold" grpId="1" nodeType="afterEffect">
                                  <p:stCondLst>
                                    <p:cond delay="0"/>
                                  </p:stCondLst>
                                  <p:childTnLst>
                                    <p:animEffect transition="out" filter="dissolv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000"/>
                            </p:stCondLst>
                            <p:childTnLst>
                              <p:par>
                                <p:cTn id="87" presetID="9"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dissolve">
                                      <p:cBhvr>
                                        <p:cTn id="89" dur="500"/>
                                        <p:tgtEl>
                                          <p:spTgt spid="18"/>
                                        </p:tgtEl>
                                      </p:cBhvr>
                                    </p:animEffect>
                                  </p:childTnLst>
                                </p:cTn>
                              </p:par>
                            </p:childTnLst>
                          </p:cTn>
                        </p:par>
                        <p:par>
                          <p:cTn id="90" fill="hold">
                            <p:stCondLst>
                              <p:cond delay="4500"/>
                            </p:stCondLst>
                            <p:childTnLst>
                              <p:par>
                                <p:cTn id="91" presetID="9" presetClass="exit" presetSubtype="0" fill="hold" grpId="1" nodeType="afterEffect">
                                  <p:stCondLst>
                                    <p:cond delay="0"/>
                                  </p:stCondLst>
                                  <p:childTnLst>
                                    <p:animEffect transition="out" filter="dissolv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childTnLst>
                          </p:cTn>
                        </p:par>
                        <p:par>
                          <p:cTn id="94" fill="hold">
                            <p:stCondLst>
                              <p:cond delay="5000"/>
                            </p:stCondLst>
                            <p:childTnLst>
                              <p:par>
                                <p:cTn id="95" presetID="9"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dissolv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8" grpId="0"/>
      <p:bldP spid="18" grpId="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9671" y="67595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5" name="TextBox 4"/>
          <p:cNvSpPr txBox="1"/>
          <p:nvPr/>
        </p:nvSpPr>
        <p:spPr>
          <a:xfrm>
            <a:off x="15008175" y="67345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6" name="TextBox 5"/>
          <p:cNvSpPr txBox="1"/>
          <p:nvPr/>
        </p:nvSpPr>
        <p:spPr>
          <a:xfrm>
            <a:off x="15036679" y="70194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2015</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7" name="TextBox 6"/>
          <p:cNvSpPr txBox="1"/>
          <p:nvPr/>
        </p:nvSpPr>
        <p:spPr>
          <a:xfrm>
            <a:off x="15065183" y="69944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0" name="TextBox 9"/>
          <p:cNvSpPr txBox="1"/>
          <p:nvPr/>
        </p:nvSpPr>
        <p:spPr>
          <a:xfrm>
            <a:off x="15091217" y="69445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2012</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1" name="TextBox 10"/>
          <p:cNvSpPr txBox="1"/>
          <p:nvPr/>
        </p:nvSpPr>
        <p:spPr>
          <a:xfrm>
            <a:off x="15088747" y="66098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2011</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2" name="TextBox 11"/>
          <p:cNvSpPr txBox="1"/>
          <p:nvPr/>
        </p:nvSpPr>
        <p:spPr>
          <a:xfrm>
            <a:off x="15086277" y="65848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2010</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3" name="TextBox 12"/>
          <p:cNvSpPr txBox="1"/>
          <p:nvPr/>
        </p:nvSpPr>
        <p:spPr>
          <a:xfrm>
            <a:off x="15021859" y="65599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2009</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4" name="TextBox 13"/>
          <p:cNvSpPr txBox="1"/>
          <p:nvPr/>
        </p:nvSpPr>
        <p:spPr>
          <a:xfrm>
            <a:off x="15081337" y="65349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2008</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5" name="TextBox 14"/>
          <p:cNvSpPr txBox="1"/>
          <p:nvPr/>
        </p:nvSpPr>
        <p:spPr>
          <a:xfrm>
            <a:off x="15140815" y="68198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6" name="TextBox 15"/>
          <p:cNvSpPr txBox="1"/>
          <p:nvPr/>
        </p:nvSpPr>
        <p:spPr>
          <a:xfrm>
            <a:off x="15138345" y="710465"/>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8" name="TextBox 17"/>
          <p:cNvSpPr txBox="1"/>
          <p:nvPr/>
        </p:nvSpPr>
        <p:spPr>
          <a:xfrm>
            <a:off x="16349769" y="532590"/>
            <a:ext cx="976229"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9" name="TextBox 18"/>
          <p:cNvSpPr txBox="1"/>
          <p:nvPr/>
        </p:nvSpPr>
        <p:spPr>
          <a:xfrm>
            <a:off x="15972429" y="561074"/>
            <a:ext cx="1849865"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03</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20" name="Shape 61"/>
          <p:cNvSpPr>
            <a:spLocks noGrp="1"/>
          </p:cNvSpPr>
          <p:nvPr>
            <p:ph type="title"/>
          </p:nvPr>
        </p:nvSpPr>
        <p:spPr>
          <a:xfrm>
            <a:off x="1435987" y="135242"/>
            <a:ext cx="22079260" cy="2027783"/>
          </a:xfrm>
          <a:prstGeom prst="rect">
            <a:avLst/>
          </a:prstGeom>
        </p:spPr>
        <p:txBody>
          <a:bodyPr anchor="b"/>
          <a:lstStyle>
            <a:lvl1pPr>
              <a:defRPr sz="12000"/>
            </a:lvl1pPr>
          </a:lstStyle>
          <a:p>
            <a:r>
              <a:rPr lang="en-US" sz="9600" dirty="0" smtClean="0"/>
              <a:t> Team members(At 5:00)</a:t>
            </a:r>
            <a:endParaRPr sz="9600" dirty="0"/>
          </a:p>
        </p:txBody>
      </p:sp>
      <p:pic>
        <p:nvPicPr>
          <p:cNvPr id="23" name="Picture 22"/>
          <p:cNvPicPr>
            <a:picLocks noChangeAspect="1"/>
          </p:cNvPicPr>
          <p:nvPr/>
        </p:nvPicPr>
        <p:blipFill>
          <a:blip r:embed="rId3"/>
          <a:stretch>
            <a:fillRect/>
          </a:stretch>
        </p:blipFill>
        <p:spPr>
          <a:xfrm>
            <a:off x="1435987" y="1032432"/>
            <a:ext cx="4656349" cy="1697817"/>
          </a:xfrm>
          <a:prstGeom prst="rect">
            <a:avLst/>
          </a:prstGeom>
        </p:spPr>
      </p:pic>
      <p:sp>
        <p:nvSpPr>
          <p:cNvPr id="2" name="TextBox 1"/>
          <p:cNvSpPr txBox="1"/>
          <p:nvPr/>
        </p:nvSpPr>
        <p:spPr>
          <a:xfrm rot="21107933">
            <a:off x="5029078" y="9406739"/>
            <a:ext cx="7290458" cy="2710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dirty="0" smtClean="0"/>
              <a:t>Onion</a:t>
            </a:r>
            <a:endParaRPr kumimoji="0" lang="en-US" sz="4000" b="0" i="0" u="none" strike="noStrike" cap="none" spc="0" normalizeH="0" baseline="0" dirty="0" smtClean="0">
              <a:ln>
                <a:noFill/>
              </a:ln>
              <a:solidFill>
                <a:srgbClr val="FFFFFF"/>
              </a:solidFill>
              <a:effectLst/>
              <a:uFillTx/>
              <a:latin typeface="+mn-lt"/>
              <a:ea typeface="+mn-ea"/>
              <a:cs typeface="+mn-cs"/>
              <a:sym typeface="Avenir Next LT Pro Regular"/>
            </a:endParaRPr>
          </a:p>
          <a:p>
            <a:pPr marL="0" marR="0" indent="0" algn="ctr" defTabSz="825500" rtl="0" fontAlgn="auto" latinLnBrk="0" hangingPunct="0">
              <a:lnSpc>
                <a:spcPct val="110000"/>
              </a:lnSpc>
              <a:spcBef>
                <a:spcPts val="1500"/>
              </a:spcBef>
              <a:spcAft>
                <a:spcPts val="0"/>
              </a:spcAft>
              <a:buClrTx/>
              <a:buSzTx/>
              <a:buFontTx/>
              <a:buNone/>
              <a:tabLst/>
            </a:pPr>
            <a:r>
              <a:rPr lang="en-US" dirty="0" smtClean="0"/>
              <a:t>Programmer</a:t>
            </a:r>
            <a:endParaRPr lang="en-US" dirty="0"/>
          </a:p>
          <a:p>
            <a:r>
              <a:rPr lang="en-US" dirty="0" smtClean="0"/>
              <a:t>Bootstrap/Front-end  Develop </a:t>
            </a:r>
          </a:p>
        </p:txBody>
      </p:sp>
      <p:sp>
        <p:nvSpPr>
          <p:cNvPr id="3" name="TextBox 2"/>
          <p:cNvSpPr txBox="1"/>
          <p:nvPr/>
        </p:nvSpPr>
        <p:spPr>
          <a:xfrm rot="498320">
            <a:off x="13050789" y="9372145"/>
            <a:ext cx="6597960" cy="3580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dirty="0" smtClean="0"/>
              <a:t>Ton</a:t>
            </a:r>
            <a:r>
              <a:rPr lang="en-US" altLang="zh-CN" dirty="0" smtClean="0"/>
              <a:t>y</a:t>
            </a:r>
            <a:endParaRPr lang="en-US" dirty="0" smtClean="0"/>
          </a:p>
          <a:p>
            <a:pPr marL="0" marR="0" indent="0" algn="ctr" defTabSz="825500" rtl="0" fontAlgn="auto" latinLnBrk="0" hangingPunct="0">
              <a:lnSpc>
                <a:spcPct val="110000"/>
              </a:lnSpc>
              <a:spcBef>
                <a:spcPts val="1500"/>
              </a:spcBef>
              <a:spcAft>
                <a:spcPts val="0"/>
              </a:spcAft>
              <a:buClrTx/>
              <a:buSzTx/>
              <a:buFontTx/>
              <a:buNone/>
              <a:tabLst/>
            </a:pPr>
            <a:r>
              <a:rPr lang="en-US" dirty="0" smtClean="0"/>
              <a:t>Programmer</a:t>
            </a:r>
          </a:p>
          <a:p>
            <a:pPr marL="0" marR="0" indent="0" algn="ctr" defTabSz="825500" rtl="0" fontAlgn="auto" latinLnBrk="0" hangingPunct="0">
              <a:lnSpc>
                <a:spcPct val="110000"/>
              </a:lnSpc>
              <a:spcBef>
                <a:spcPts val="1500"/>
              </a:spcBef>
              <a:spcAft>
                <a:spcPts val="0"/>
              </a:spcAft>
              <a:buClrTx/>
              <a:buSzTx/>
              <a:buFontTx/>
              <a:buNone/>
              <a:tabLst/>
            </a:pPr>
            <a:r>
              <a:rPr lang="en-US" dirty="0" err="1" smtClean="0"/>
              <a:t>Django</a:t>
            </a:r>
            <a:r>
              <a:rPr lang="en-US" dirty="0" smtClean="0"/>
              <a:t> / Back-end Develop</a:t>
            </a:r>
          </a:p>
          <a:p>
            <a:pPr marL="0" marR="0" indent="0" algn="ctr" defTabSz="825500" rtl="0" fontAlgn="auto" latinLnBrk="0" hangingPunct="0">
              <a:lnSpc>
                <a:spcPct val="110000"/>
              </a:lnSpc>
              <a:spcBef>
                <a:spcPts val="1500"/>
              </a:spcBef>
              <a:spcAft>
                <a:spcPts val="0"/>
              </a:spcAft>
              <a:buClrTx/>
              <a:buSzTx/>
              <a:buFontTx/>
              <a:buNone/>
              <a:tabLst/>
            </a:pPr>
            <a:endParaRPr kumimoji="0" lang="en-US" sz="4000" b="0" i="0" u="none" strike="noStrike" cap="none" spc="0" normalizeH="0" baseline="0" dirty="0">
              <a:ln>
                <a:noFill/>
              </a:ln>
              <a:solidFill>
                <a:srgbClr val="FFFFFF"/>
              </a:solidFill>
              <a:effectLst/>
              <a:uFillTx/>
              <a:latin typeface="+mn-lt"/>
              <a:ea typeface="+mn-ea"/>
              <a:cs typeface="+mn-cs"/>
              <a:sym typeface="Avenir Next LT Pro Regular"/>
            </a:endParaRPr>
          </a:p>
        </p:txBody>
      </p:sp>
      <p:pic>
        <p:nvPicPr>
          <p:cNvPr id="22" name="Picture Placeholder 8"/>
          <p:cNvPicPr>
            <a:picLocks noChangeAspect="1"/>
          </p:cNvPicPr>
          <p:nvPr/>
        </p:nvPicPr>
        <p:blipFill>
          <a:blip r:embed="rId4">
            <a:extLst>
              <a:ext uri="{28A0092B-C50C-407E-A947-70E740481C1C}">
                <a14:useLocalDpi xmlns:a14="http://schemas.microsoft.com/office/drawing/2010/main" val="0"/>
              </a:ext>
            </a:extLst>
          </a:blip>
          <a:srcRect t="9620" b="9620"/>
          <a:stretch>
            <a:fillRect/>
          </a:stretch>
        </p:blipFill>
        <p:spPr>
          <a:xfrm rot="21117128">
            <a:off x="5312516" y="2513644"/>
            <a:ext cx="5491684" cy="68638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29545">
            <a:off x="14334190" y="2302272"/>
            <a:ext cx="4853391" cy="7288050"/>
          </a:xfrm>
          <a:prstGeom prst="rect">
            <a:avLst/>
          </a:prstGeom>
        </p:spPr>
      </p:pic>
    </p:spTree>
    <p:extLst>
      <p:ext uri="{BB962C8B-B14F-4D97-AF65-F5344CB8AC3E}">
        <p14:creationId xmlns:p14="http://schemas.microsoft.com/office/powerpoint/2010/main" val="1053792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000"/>
                            </p:stCondLst>
                            <p:childTnLst>
                              <p:par>
                                <p:cTn id="17" presetID="9" presetClass="exit" presetSubtype="0" fill="hold" grpId="1" nodeType="after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000"/>
                            </p:stCondLst>
                            <p:childTnLst>
                              <p:par>
                                <p:cTn id="25" presetID="9" presetClass="exit" presetSubtype="0" fill="hold" grpId="1" nodeType="afterEffect">
                                  <p:stCondLst>
                                    <p:cond delay="0"/>
                                  </p:stCondLst>
                                  <p:childTnLst>
                                    <p:animEffect transition="out" filter="dissolv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9" presetClass="exit" presetSubtype="0" fill="hold" grpId="1" nodeType="afterEffect">
                                  <p:stCondLst>
                                    <p:cond delay="0"/>
                                  </p:stCondLst>
                                  <p:childTnLst>
                                    <p:animEffect transition="out" filter="dissolv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par>
                          <p:cTn id="47" fill="hold">
                            <p:stCondLst>
                              <p:cond delay="1000"/>
                            </p:stCondLst>
                            <p:childTnLst>
                              <p:par>
                                <p:cTn id="48" presetID="9" presetClass="exit" presetSubtype="0" fill="hold" grpId="1" nodeType="after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par>
                          <p:cTn id="54" fill="hold">
                            <p:stCondLst>
                              <p:cond delay="1500"/>
                            </p:stCondLst>
                            <p:childTnLst>
                              <p:par>
                                <p:cTn id="55" presetID="9" presetClass="exit" presetSubtype="0" fill="hold" grpId="1" nodeType="after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par>
                          <p:cTn id="61" fill="hold">
                            <p:stCondLst>
                              <p:cond delay="2000"/>
                            </p:stCondLst>
                            <p:childTnLst>
                              <p:par>
                                <p:cTn id="62" presetID="9" presetClass="exit" presetSubtype="0" fill="hold" grpId="1" nodeType="afterEffect">
                                  <p:stCondLst>
                                    <p:cond delay="0"/>
                                  </p:stCondLst>
                                  <p:childTnLst>
                                    <p:animEffect transition="out" filter="dissolv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childTnLst>
                          </p:cTn>
                        </p:par>
                        <p:par>
                          <p:cTn id="68" fill="hold">
                            <p:stCondLst>
                              <p:cond delay="2500"/>
                            </p:stCondLst>
                            <p:childTnLst>
                              <p:par>
                                <p:cTn id="69" presetID="9" presetClass="exit" presetSubtype="0" fill="hold" grpId="1" nodeType="afterEffect">
                                  <p:stCondLst>
                                    <p:cond delay="0"/>
                                  </p:stCondLst>
                                  <p:childTnLst>
                                    <p:animEffect transition="out" filter="dissolv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childTnLst>
                          </p:cTn>
                        </p:par>
                        <p:par>
                          <p:cTn id="75" fill="hold">
                            <p:stCondLst>
                              <p:cond delay="3000"/>
                            </p:stCondLst>
                            <p:childTnLst>
                              <p:par>
                                <p:cTn id="76" presetID="9" presetClass="exit" presetSubtype="0" fill="hold" grpId="1" nodeType="afterEffect">
                                  <p:stCondLst>
                                    <p:cond delay="0"/>
                                  </p:stCondLst>
                                  <p:childTnLst>
                                    <p:animEffect transition="out" filter="dissolv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dissolve">
                                      <p:cBhvr>
                                        <p:cTn id="81" dur="500"/>
                                        <p:tgtEl>
                                          <p:spTgt spid="16"/>
                                        </p:tgtEl>
                                      </p:cBhvr>
                                    </p:animEffect>
                                  </p:childTnLst>
                                </p:cTn>
                              </p:par>
                            </p:childTnLst>
                          </p:cTn>
                        </p:par>
                        <p:par>
                          <p:cTn id="82" fill="hold">
                            <p:stCondLst>
                              <p:cond delay="3500"/>
                            </p:stCondLst>
                            <p:childTnLst>
                              <p:par>
                                <p:cTn id="83" presetID="9" presetClass="exit" presetSubtype="0" fill="hold" grpId="1" nodeType="afterEffect">
                                  <p:stCondLst>
                                    <p:cond delay="0"/>
                                  </p:stCondLst>
                                  <p:childTnLst>
                                    <p:animEffect transition="out" filter="dissolv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000"/>
                            </p:stCondLst>
                            <p:childTnLst>
                              <p:par>
                                <p:cTn id="87" presetID="9"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dissolve">
                                      <p:cBhvr>
                                        <p:cTn id="89" dur="500"/>
                                        <p:tgtEl>
                                          <p:spTgt spid="18"/>
                                        </p:tgtEl>
                                      </p:cBhvr>
                                    </p:animEffect>
                                  </p:childTnLst>
                                </p:cTn>
                              </p:par>
                            </p:childTnLst>
                          </p:cTn>
                        </p:par>
                        <p:par>
                          <p:cTn id="90" fill="hold">
                            <p:stCondLst>
                              <p:cond delay="4500"/>
                            </p:stCondLst>
                            <p:childTnLst>
                              <p:par>
                                <p:cTn id="91" presetID="9" presetClass="exit" presetSubtype="0" fill="hold" grpId="1" nodeType="afterEffect">
                                  <p:stCondLst>
                                    <p:cond delay="0"/>
                                  </p:stCondLst>
                                  <p:childTnLst>
                                    <p:animEffect transition="out" filter="dissolv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childTnLst>
                          </p:cTn>
                        </p:par>
                        <p:par>
                          <p:cTn id="94" fill="hold">
                            <p:stCondLst>
                              <p:cond delay="5000"/>
                            </p:stCondLst>
                            <p:childTnLst>
                              <p:par>
                                <p:cTn id="95" presetID="9"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dissolv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8" grpId="0"/>
      <p:bldP spid="18" grpId="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9671" y="67595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5" name="TextBox 4"/>
          <p:cNvSpPr txBox="1"/>
          <p:nvPr/>
        </p:nvSpPr>
        <p:spPr>
          <a:xfrm>
            <a:off x="15008175" y="67345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6" name="TextBox 5"/>
          <p:cNvSpPr txBox="1"/>
          <p:nvPr/>
        </p:nvSpPr>
        <p:spPr>
          <a:xfrm>
            <a:off x="15036679" y="70194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2015</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7" name="TextBox 6"/>
          <p:cNvSpPr txBox="1"/>
          <p:nvPr/>
        </p:nvSpPr>
        <p:spPr>
          <a:xfrm>
            <a:off x="15065183" y="69944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0" name="TextBox 9"/>
          <p:cNvSpPr txBox="1"/>
          <p:nvPr/>
        </p:nvSpPr>
        <p:spPr>
          <a:xfrm>
            <a:off x="15091217" y="69445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2012</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1" name="TextBox 10"/>
          <p:cNvSpPr txBox="1"/>
          <p:nvPr/>
        </p:nvSpPr>
        <p:spPr>
          <a:xfrm>
            <a:off x="15088747" y="66098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2011</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2" name="TextBox 11"/>
          <p:cNvSpPr txBox="1"/>
          <p:nvPr/>
        </p:nvSpPr>
        <p:spPr>
          <a:xfrm>
            <a:off x="15086277" y="65848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2010</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3" name="TextBox 12"/>
          <p:cNvSpPr txBox="1"/>
          <p:nvPr/>
        </p:nvSpPr>
        <p:spPr>
          <a:xfrm>
            <a:off x="15021859" y="65599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2009</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4" name="TextBox 13"/>
          <p:cNvSpPr txBox="1"/>
          <p:nvPr/>
        </p:nvSpPr>
        <p:spPr>
          <a:xfrm>
            <a:off x="15081337" y="65349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2008</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5" name="TextBox 14"/>
          <p:cNvSpPr txBox="1"/>
          <p:nvPr/>
        </p:nvSpPr>
        <p:spPr>
          <a:xfrm>
            <a:off x="15140815" y="68198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6" name="TextBox 15"/>
          <p:cNvSpPr txBox="1"/>
          <p:nvPr/>
        </p:nvSpPr>
        <p:spPr>
          <a:xfrm>
            <a:off x="15138345" y="710465"/>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8" name="TextBox 17"/>
          <p:cNvSpPr txBox="1"/>
          <p:nvPr/>
        </p:nvSpPr>
        <p:spPr>
          <a:xfrm>
            <a:off x="16349769" y="532590"/>
            <a:ext cx="976229"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9" name="TextBox 18"/>
          <p:cNvSpPr txBox="1"/>
          <p:nvPr/>
        </p:nvSpPr>
        <p:spPr>
          <a:xfrm>
            <a:off x="15972429" y="561074"/>
            <a:ext cx="1849865"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03</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20"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Origin Idea</a:t>
            </a:r>
            <a:endParaRPr sz="9600" dirty="0"/>
          </a:p>
        </p:txBody>
      </p:sp>
      <p:sp>
        <p:nvSpPr>
          <p:cNvPr id="22" name="Shape 561"/>
          <p:cNvSpPr/>
          <p:nvPr/>
        </p:nvSpPr>
        <p:spPr>
          <a:xfrm>
            <a:off x="1955800" y="3352800"/>
            <a:ext cx="21336000" cy="934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lstStyle>
            <a:lvl1pPr algn="l">
              <a:lnSpc>
                <a:spcPct val="100000"/>
              </a:lnSpc>
              <a:spcBef>
                <a:spcPts val="0"/>
              </a:spcBef>
              <a:defRPr sz="5400">
                <a:latin typeface="Avenir Next LT Pro Light"/>
                <a:ea typeface="Avenir Next LT Pro Light"/>
                <a:cs typeface="Avenir Next LT Pro Light"/>
                <a:sym typeface="Avenir Next LT Pro Light"/>
              </a:defRPr>
            </a:lvl1pPr>
          </a:lstStyle>
          <a:p>
            <a:pPr marL="685800" indent="-685800">
              <a:buFont typeface="Arial"/>
              <a:buChar char="•"/>
            </a:pPr>
            <a:endParaRPr lang="en-US" sz="8000" dirty="0"/>
          </a:p>
        </p:txBody>
      </p:sp>
      <p:pic>
        <p:nvPicPr>
          <p:cNvPr id="23" name="Picture 22"/>
          <p:cNvPicPr>
            <a:picLocks noChangeAspect="1"/>
          </p:cNvPicPr>
          <p:nvPr/>
        </p:nvPicPr>
        <p:blipFill>
          <a:blip r:embed="rId3"/>
          <a:stretch>
            <a:fillRect/>
          </a:stretch>
        </p:blipFill>
        <p:spPr>
          <a:xfrm>
            <a:off x="1435987" y="1032432"/>
            <a:ext cx="4656349" cy="1697817"/>
          </a:xfrm>
          <a:prstGeom prst="rect">
            <a:avLst/>
          </a:prstGeom>
        </p:spPr>
      </p:pic>
      <p:sp>
        <p:nvSpPr>
          <p:cNvPr id="21" name="Shape 561"/>
          <p:cNvSpPr/>
          <p:nvPr/>
        </p:nvSpPr>
        <p:spPr>
          <a:xfrm>
            <a:off x="2108200" y="3505200"/>
            <a:ext cx="21336000" cy="934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lstStyle>
            <a:lvl1pPr algn="l">
              <a:lnSpc>
                <a:spcPct val="100000"/>
              </a:lnSpc>
              <a:spcBef>
                <a:spcPts val="0"/>
              </a:spcBef>
              <a:defRPr sz="5400">
                <a:latin typeface="Avenir Next LT Pro Light"/>
                <a:ea typeface="Avenir Next LT Pro Light"/>
                <a:cs typeface="Avenir Next LT Pro Light"/>
                <a:sym typeface="Avenir Next LT Pro Light"/>
              </a:defRPr>
            </a:lvl1pPr>
          </a:lstStyle>
          <a:p>
            <a:pPr marL="685800" indent="-685800">
              <a:buFont typeface="Arial"/>
              <a:buChar char="•"/>
            </a:pPr>
            <a:r>
              <a:rPr lang="en-US" sz="8000" dirty="0" smtClean="0"/>
              <a:t>Originally, We want to use photo detect and render things in photo like human to </a:t>
            </a:r>
            <a:r>
              <a:rPr lang="en-US" altLang="zh-CN" sz="8000" dirty="0" smtClean="0"/>
              <a:t>develop</a:t>
            </a:r>
            <a:r>
              <a:rPr lang="zh-CN" altLang="en-US" sz="8000" dirty="0" smtClean="0"/>
              <a:t> </a:t>
            </a:r>
            <a:r>
              <a:rPr lang="en-US" altLang="zh-CN" sz="8000" dirty="0" smtClean="0"/>
              <a:t>an</a:t>
            </a:r>
            <a:r>
              <a:rPr lang="zh-CN" altLang="en-US" sz="8000" dirty="0" smtClean="0"/>
              <a:t> </a:t>
            </a:r>
            <a:r>
              <a:rPr lang="en-US" altLang="zh-CN" sz="8000" dirty="0" smtClean="0"/>
              <a:t>app</a:t>
            </a:r>
            <a:r>
              <a:rPr lang="zh-CN" altLang="en-US" sz="8000" dirty="0" smtClean="0"/>
              <a:t> </a:t>
            </a:r>
            <a:r>
              <a:rPr lang="en-US" altLang="zh-CN" sz="8000" dirty="0" smtClean="0"/>
              <a:t>for fun.</a:t>
            </a:r>
          </a:p>
          <a:p>
            <a:pPr marL="685800" indent="-685800">
              <a:buFont typeface="Arial"/>
              <a:buChar char="•"/>
            </a:pPr>
            <a:r>
              <a:rPr lang="en-US" sz="8000" dirty="0" smtClean="0"/>
              <a:t>Later we decide to add something useful  to human who need a accurate data of their daily diet,</a:t>
            </a:r>
            <a:endParaRPr lang="en-US" sz="8000" dirty="0"/>
          </a:p>
        </p:txBody>
      </p:sp>
    </p:spTree>
    <p:extLst>
      <p:ext uri="{BB962C8B-B14F-4D97-AF65-F5344CB8AC3E}">
        <p14:creationId xmlns:p14="http://schemas.microsoft.com/office/powerpoint/2010/main" val="1838172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000"/>
                            </p:stCondLst>
                            <p:childTnLst>
                              <p:par>
                                <p:cTn id="17" presetID="9" presetClass="exit" presetSubtype="0" fill="hold" grpId="1" nodeType="after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000"/>
                            </p:stCondLst>
                            <p:childTnLst>
                              <p:par>
                                <p:cTn id="25" presetID="9" presetClass="exit" presetSubtype="0" fill="hold" grpId="1" nodeType="afterEffect">
                                  <p:stCondLst>
                                    <p:cond delay="0"/>
                                  </p:stCondLst>
                                  <p:childTnLst>
                                    <p:animEffect transition="out" filter="dissolv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9" presetClass="exit" presetSubtype="0" fill="hold" grpId="1" nodeType="afterEffect">
                                  <p:stCondLst>
                                    <p:cond delay="0"/>
                                  </p:stCondLst>
                                  <p:childTnLst>
                                    <p:animEffect transition="out" filter="dissolv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par>
                          <p:cTn id="47" fill="hold">
                            <p:stCondLst>
                              <p:cond delay="1000"/>
                            </p:stCondLst>
                            <p:childTnLst>
                              <p:par>
                                <p:cTn id="48" presetID="9" presetClass="exit" presetSubtype="0" fill="hold" grpId="1" nodeType="after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par>
                          <p:cTn id="54" fill="hold">
                            <p:stCondLst>
                              <p:cond delay="1500"/>
                            </p:stCondLst>
                            <p:childTnLst>
                              <p:par>
                                <p:cTn id="55" presetID="9" presetClass="exit" presetSubtype="0" fill="hold" grpId="1" nodeType="after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par>
                          <p:cTn id="61" fill="hold">
                            <p:stCondLst>
                              <p:cond delay="2000"/>
                            </p:stCondLst>
                            <p:childTnLst>
                              <p:par>
                                <p:cTn id="62" presetID="9" presetClass="exit" presetSubtype="0" fill="hold" grpId="1" nodeType="afterEffect">
                                  <p:stCondLst>
                                    <p:cond delay="0"/>
                                  </p:stCondLst>
                                  <p:childTnLst>
                                    <p:animEffect transition="out" filter="dissolv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childTnLst>
                          </p:cTn>
                        </p:par>
                        <p:par>
                          <p:cTn id="68" fill="hold">
                            <p:stCondLst>
                              <p:cond delay="2500"/>
                            </p:stCondLst>
                            <p:childTnLst>
                              <p:par>
                                <p:cTn id="69" presetID="9" presetClass="exit" presetSubtype="0" fill="hold" grpId="1" nodeType="afterEffect">
                                  <p:stCondLst>
                                    <p:cond delay="0"/>
                                  </p:stCondLst>
                                  <p:childTnLst>
                                    <p:animEffect transition="out" filter="dissolv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childTnLst>
                          </p:cTn>
                        </p:par>
                        <p:par>
                          <p:cTn id="75" fill="hold">
                            <p:stCondLst>
                              <p:cond delay="3000"/>
                            </p:stCondLst>
                            <p:childTnLst>
                              <p:par>
                                <p:cTn id="76" presetID="9" presetClass="exit" presetSubtype="0" fill="hold" grpId="1" nodeType="afterEffect">
                                  <p:stCondLst>
                                    <p:cond delay="0"/>
                                  </p:stCondLst>
                                  <p:childTnLst>
                                    <p:animEffect transition="out" filter="dissolv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dissolve">
                                      <p:cBhvr>
                                        <p:cTn id="81" dur="500"/>
                                        <p:tgtEl>
                                          <p:spTgt spid="16"/>
                                        </p:tgtEl>
                                      </p:cBhvr>
                                    </p:animEffect>
                                  </p:childTnLst>
                                </p:cTn>
                              </p:par>
                            </p:childTnLst>
                          </p:cTn>
                        </p:par>
                        <p:par>
                          <p:cTn id="82" fill="hold">
                            <p:stCondLst>
                              <p:cond delay="3500"/>
                            </p:stCondLst>
                            <p:childTnLst>
                              <p:par>
                                <p:cTn id="83" presetID="9" presetClass="exit" presetSubtype="0" fill="hold" grpId="1" nodeType="afterEffect">
                                  <p:stCondLst>
                                    <p:cond delay="0"/>
                                  </p:stCondLst>
                                  <p:childTnLst>
                                    <p:animEffect transition="out" filter="dissolv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000"/>
                            </p:stCondLst>
                            <p:childTnLst>
                              <p:par>
                                <p:cTn id="87" presetID="9"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dissolve">
                                      <p:cBhvr>
                                        <p:cTn id="89" dur="500"/>
                                        <p:tgtEl>
                                          <p:spTgt spid="18"/>
                                        </p:tgtEl>
                                      </p:cBhvr>
                                    </p:animEffect>
                                  </p:childTnLst>
                                </p:cTn>
                              </p:par>
                            </p:childTnLst>
                          </p:cTn>
                        </p:par>
                        <p:par>
                          <p:cTn id="90" fill="hold">
                            <p:stCondLst>
                              <p:cond delay="4500"/>
                            </p:stCondLst>
                            <p:childTnLst>
                              <p:par>
                                <p:cTn id="91" presetID="9" presetClass="exit" presetSubtype="0" fill="hold" grpId="1" nodeType="afterEffect">
                                  <p:stCondLst>
                                    <p:cond delay="0"/>
                                  </p:stCondLst>
                                  <p:childTnLst>
                                    <p:animEffect transition="out" filter="dissolv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childTnLst>
                          </p:cTn>
                        </p:par>
                        <p:par>
                          <p:cTn id="94" fill="hold">
                            <p:stCondLst>
                              <p:cond delay="5000"/>
                            </p:stCondLst>
                            <p:childTnLst>
                              <p:par>
                                <p:cTn id="95" presetID="9"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dissolv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8" grpId="0"/>
      <p:bldP spid="18" grpId="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9671" y="67595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5" name="TextBox 4"/>
          <p:cNvSpPr txBox="1"/>
          <p:nvPr/>
        </p:nvSpPr>
        <p:spPr>
          <a:xfrm>
            <a:off x="15008175" y="67345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6" name="TextBox 5"/>
          <p:cNvSpPr txBox="1"/>
          <p:nvPr/>
        </p:nvSpPr>
        <p:spPr>
          <a:xfrm>
            <a:off x="15036679" y="70194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2015</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7" name="TextBox 6"/>
          <p:cNvSpPr txBox="1"/>
          <p:nvPr/>
        </p:nvSpPr>
        <p:spPr>
          <a:xfrm>
            <a:off x="15065183" y="69944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0" name="TextBox 9"/>
          <p:cNvSpPr txBox="1"/>
          <p:nvPr/>
        </p:nvSpPr>
        <p:spPr>
          <a:xfrm>
            <a:off x="15091217" y="69445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2012</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1" name="TextBox 10"/>
          <p:cNvSpPr txBox="1"/>
          <p:nvPr/>
        </p:nvSpPr>
        <p:spPr>
          <a:xfrm>
            <a:off x="15088747" y="66098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2011</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2" name="TextBox 11"/>
          <p:cNvSpPr txBox="1"/>
          <p:nvPr/>
        </p:nvSpPr>
        <p:spPr>
          <a:xfrm>
            <a:off x="15086277" y="65848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2010</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3" name="TextBox 12"/>
          <p:cNvSpPr txBox="1"/>
          <p:nvPr/>
        </p:nvSpPr>
        <p:spPr>
          <a:xfrm>
            <a:off x="15021859" y="65599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2009</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4" name="TextBox 13"/>
          <p:cNvSpPr txBox="1"/>
          <p:nvPr/>
        </p:nvSpPr>
        <p:spPr>
          <a:xfrm>
            <a:off x="15081337" y="65349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2008</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5" name="TextBox 14"/>
          <p:cNvSpPr txBox="1"/>
          <p:nvPr/>
        </p:nvSpPr>
        <p:spPr>
          <a:xfrm>
            <a:off x="15140815" y="68198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6" name="TextBox 15"/>
          <p:cNvSpPr txBox="1"/>
          <p:nvPr/>
        </p:nvSpPr>
        <p:spPr>
          <a:xfrm>
            <a:off x="15138345" y="710465"/>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8" name="TextBox 17"/>
          <p:cNvSpPr txBox="1"/>
          <p:nvPr/>
        </p:nvSpPr>
        <p:spPr>
          <a:xfrm>
            <a:off x="16349769" y="532590"/>
            <a:ext cx="976229"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9" name="TextBox 18"/>
          <p:cNvSpPr txBox="1"/>
          <p:nvPr/>
        </p:nvSpPr>
        <p:spPr>
          <a:xfrm>
            <a:off x="15972429" y="561074"/>
            <a:ext cx="1849865"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03</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20"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Framework Layout</a:t>
            </a:r>
            <a:endParaRPr sz="9600" dirty="0"/>
          </a:p>
        </p:txBody>
      </p:sp>
      <p:sp>
        <p:nvSpPr>
          <p:cNvPr id="22" name="Shape 561"/>
          <p:cNvSpPr/>
          <p:nvPr/>
        </p:nvSpPr>
        <p:spPr>
          <a:xfrm>
            <a:off x="1955800" y="3352800"/>
            <a:ext cx="21336000" cy="934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lstStyle>
            <a:lvl1pPr algn="l">
              <a:lnSpc>
                <a:spcPct val="100000"/>
              </a:lnSpc>
              <a:spcBef>
                <a:spcPts val="0"/>
              </a:spcBef>
              <a:defRPr sz="5400">
                <a:latin typeface="Avenir Next LT Pro Light"/>
                <a:ea typeface="Avenir Next LT Pro Light"/>
                <a:cs typeface="Avenir Next LT Pro Light"/>
                <a:sym typeface="Avenir Next LT Pro Light"/>
              </a:defRPr>
            </a:lvl1pPr>
          </a:lstStyle>
          <a:p>
            <a:pPr marL="685800" indent="-685800">
              <a:buFont typeface="Arial"/>
              <a:buChar char="•"/>
            </a:pPr>
            <a:r>
              <a:rPr lang="en-US" sz="8000" dirty="0"/>
              <a:t>This is a nutrition manager, keep you with a healthy and balanced </a:t>
            </a:r>
            <a:r>
              <a:rPr lang="en-US" sz="8000" dirty="0" smtClean="0"/>
              <a:t>diet</a:t>
            </a:r>
            <a:r>
              <a:rPr lang="en-US" sz="8000" dirty="0"/>
              <a:t> </a:t>
            </a:r>
            <a:r>
              <a:rPr lang="en-US" sz="8000" dirty="0" smtClean="0"/>
              <a:t>via barcode recognition &amp; photo detection and classification.</a:t>
            </a:r>
          </a:p>
          <a:p>
            <a:pPr marL="685800" indent="-685800">
              <a:buFont typeface="Arial"/>
              <a:buChar char="•"/>
            </a:pPr>
            <a:r>
              <a:rPr lang="en-US" sz="8000" dirty="0" smtClean="0"/>
              <a:t>This </a:t>
            </a:r>
            <a:r>
              <a:rPr lang="en-US" sz="8000" dirty="0"/>
              <a:t>is also a cute food AI, It can bear your diet in mind and give you advices of your daily diet through chatting with you</a:t>
            </a:r>
            <a:r>
              <a:rPr lang="en-US" sz="8000" dirty="0" smtClean="0"/>
              <a:t>.</a:t>
            </a:r>
            <a:endParaRPr lang="en-US" sz="8000" dirty="0"/>
          </a:p>
        </p:txBody>
      </p:sp>
      <p:pic>
        <p:nvPicPr>
          <p:cNvPr id="23" name="Picture 22"/>
          <p:cNvPicPr>
            <a:picLocks noChangeAspect="1"/>
          </p:cNvPicPr>
          <p:nvPr/>
        </p:nvPicPr>
        <p:blipFill>
          <a:blip r:embed="rId3"/>
          <a:stretch>
            <a:fillRect/>
          </a:stretch>
        </p:blipFill>
        <p:spPr>
          <a:xfrm>
            <a:off x="1435987" y="1032432"/>
            <a:ext cx="4656349" cy="1697817"/>
          </a:xfrm>
          <a:prstGeom prst="rect">
            <a:avLst/>
          </a:prstGeom>
        </p:spPr>
      </p:pic>
    </p:spTree>
    <p:extLst>
      <p:ext uri="{BB962C8B-B14F-4D97-AF65-F5344CB8AC3E}">
        <p14:creationId xmlns:p14="http://schemas.microsoft.com/office/powerpoint/2010/main" val="3215212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000"/>
                            </p:stCondLst>
                            <p:childTnLst>
                              <p:par>
                                <p:cTn id="17" presetID="9" presetClass="exit" presetSubtype="0" fill="hold" grpId="1" nodeType="after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000"/>
                            </p:stCondLst>
                            <p:childTnLst>
                              <p:par>
                                <p:cTn id="25" presetID="9" presetClass="exit" presetSubtype="0" fill="hold" grpId="1" nodeType="afterEffect">
                                  <p:stCondLst>
                                    <p:cond delay="0"/>
                                  </p:stCondLst>
                                  <p:childTnLst>
                                    <p:animEffect transition="out" filter="dissolv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9" presetClass="exit" presetSubtype="0" fill="hold" grpId="1" nodeType="afterEffect">
                                  <p:stCondLst>
                                    <p:cond delay="0"/>
                                  </p:stCondLst>
                                  <p:childTnLst>
                                    <p:animEffect transition="out" filter="dissolv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par>
                          <p:cTn id="47" fill="hold">
                            <p:stCondLst>
                              <p:cond delay="1000"/>
                            </p:stCondLst>
                            <p:childTnLst>
                              <p:par>
                                <p:cTn id="48" presetID="9" presetClass="exit" presetSubtype="0" fill="hold" grpId="1" nodeType="after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par>
                          <p:cTn id="54" fill="hold">
                            <p:stCondLst>
                              <p:cond delay="1500"/>
                            </p:stCondLst>
                            <p:childTnLst>
                              <p:par>
                                <p:cTn id="55" presetID="9" presetClass="exit" presetSubtype="0" fill="hold" grpId="1" nodeType="after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par>
                          <p:cTn id="61" fill="hold">
                            <p:stCondLst>
                              <p:cond delay="2000"/>
                            </p:stCondLst>
                            <p:childTnLst>
                              <p:par>
                                <p:cTn id="62" presetID="9" presetClass="exit" presetSubtype="0" fill="hold" grpId="1" nodeType="afterEffect">
                                  <p:stCondLst>
                                    <p:cond delay="0"/>
                                  </p:stCondLst>
                                  <p:childTnLst>
                                    <p:animEffect transition="out" filter="dissolv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childTnLst>
                          </p:cTn>
                        </p:par>
                        <p:par>
                          <p:cTn id="68" fill="hold">
                            <p:stCondLst>
                              <p:cond delay="2500"/>
                            </p:stCondLst>
                            <p:childTnLst>
                              <p:par>
                                <p:cTn id="69" presetID="9" presetClass="exit" presetSubtype="0" fill="hold" grpId="1" nodeType="afterEffect">
                                  <p:stCondLst>
                                    <p:cond delay="0"/>
                                  </p:stCondLst>
                                  <p:childTnLst>
                                    <p:animEffect transition="out" filter="dissolv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childTnLst>
                          </p:cTn>
                        </p:par>
                        <p:par>
                          <p:cTn id="75" fill="hold">
                            <p:stCondLst>
                              <p:cond delay="3000"/>
                            </p:stCondLst>
                            <p:childTnLst>
                              <p:par>
                                <p:cTn id="76" presetID="9" presetClass="exit" presetSubtype="0" fill="hold" grpId="1" nodeType="afterEffect">
                                  <p:stCondLst>
                                    <p:cond delay="0"/>
                                  </p:stCondLst>
                                  <p:childTnLst>
                                    <p:animEffect transition="out" filter="dissolv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dissolve">
                                      <p:cBhvr>
                                        <p:cTn id="81" dur="500"/>
                                        <p:tgtEl>
                                          <p:spTgt spid="16"/>
                                        </p:tgtEl>
                                      </p:cBhvr>
                                    </p:animEffect>
                                  </p:childTnLst>
                                </p:cTn>
                              </p:par>
                            </p:childTnLst>
                          </p:cTn>
                        </p:par>
                        <p:par>
                          <p:cTn id="82" fill="hold">
                            <p:stCondLst>
                              <p:cond delay="3500"/>
                            </p:stCondLst>
                            <p:childTnLst>
                              <p:par>
                                <p:cTn id="83" presetID="9" presetClass="exit" presetSubtype="0" fill="hold" grpId="1" nodeType="afterEffect">
                                  <p:stCondLst>
                                    <p:cond delay="0"/>
                                  </p:stCondLst>
                                  <p:childTnLst>
                                    <p:animEffect transition="out" filter="dissolv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000"/>
                            </p:stCondLst>
                            <p:childTnLst>
                              <p:par>
                                <p:cTn id="87" presetID="9"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dissolve">
                                      <p:cBhvr>
                                        <p:cTn id="89" dur="500"/>
                                        <p:tgtEl>
                                          <p:spTgt spid="18"/>
                                        </p:tgtEl>
                                      </p:cBhvr>
                                    </p:animEffect>
                                  </p:childTnLst>
                                </p:cTn>
                              </p:par>
                            </p:childTnLst>
                          </p:cTn>
                        </p:par>
                        <p:par>
                          <p:cTn id="90" fill="hold">
                            <p:stCondLst>
                              <p:cond delay="4500"/>
                            </p:stCondLst>
                            <p:childTnLst>
                              <p:par>
                                <p:cTn id="91" presetID="9" presetClass="exit" presetSubtype="0" fill="hold" grpId="1" nodeType="afterEffect">
                                  <p:stCondLst>
                                    <p:cond delay="0"/>
                                  </p:stCondLst>
                                  <p:childTnLst>
                                    <p:animEffect transition="out" filter="dissolv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childTnLst>
                          </p:cTn>
                        </p:par>
                        <p:par>
                          <p:cTn id="94" fill="hold">
                            <p:stCondLst>
                              <p:cond delay="5000"/>
                            </p:stCondLst>
                            <p:childTnLst>
                              <p:par>
                                <p:cTn id="95" presetID="9"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dissolv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8" grpId="0"/>
      <p:bldP spid="18" grpId="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9671" y="67595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5" name="TextBox 4"/>
          <p:cNvSpPr txBox="1"/>
          <p:nvPr/>
        </p:nvSpPr>
        <p:spPr>
          <a:xfrm>
            <a:off x="15008175" y="67345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6" name="TextBox 5"/>
          <p:cNvSpPr txBox="1"/>
          <p:nvPr/>
        </p:nvSpPr>
        <p:spPr>
          <a:xfrm>
            <a:off x="15036679" y="70194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2015</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7" name="TextBox 6"/>
          <p:cNvSpPr txBox="1"/>
          <p:nvPr/>
        </p:nvSpPr>
        <p:spPr>
          <a:xfrm>
            <a:off x="15065183" y="69944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0" name="TextBox 9"/>
          <p:cNvSpPr txBox="1"/>
          <p:nvPr/>
        </p:nvSpPr>
        <p:spPr>
          <a:xfrm>
            <a:off x="15091217" y="694456"/>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2012</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1" name="TextBox 10"/>
          <p:cNvSpPr txBox="1"/>
          <p:nvPr/>
        </p:nvSpPr>
        <p:spPr>
          <a:xfrm>
            <a:off x="15088747" y="66098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2011</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2" name="TextBox 11"/>
          <p:cNvSpPr txBox="1"/>
          <p:nvPr/>
        </p:nvSpPr>
        <p:spPr>
          <a:xfrm>
            <a:off x="15086277" y="65848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2010</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3" name="TextBox 12"/>
          <p:cNvSpPr txBox="1"/>
          <p:nvPr/>
        </p:nvSpPr>
        <p:spPr>
          <a:xfrm>
            <a:off x="15021859" y="655992"/>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2009</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4" name="TextBox 13"/>
          <p:cNvSpPr txBox="1"/>
          <p:nvPr/>
        </p:nvSpPr>
        <p:spPr>
          <a:xfrm>
            <a:off x="15081337" y="653497"/>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2008</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5" name="TextBox 14"/>
          <p:cNvSpPr txBox="1"/>
          <p:nvPr/>
        </p:nvSpPr>
        <p:spPr>
          <a:xfrm>
            <a:off x="15140815" y="681981"/>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2007</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6" name="TextBox 15"/>
          <p:cNvSpPr txBox="1"/>
          <p:nvPr/>
        </p:nvSpPr>
        <p:spPr>
          <a:xfrm>
            <a:off x="15138345" y="710465"/>
            <a:ext cx="3594802" cy="2019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2006</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8" name="TextBox 17"/>
          <p:cNvSpPr txBox="1"/>
          <p:nvPr/>
        </p:nvSpPr>
        <p:spPr>
          <a:xfrm>
            <a:off x="16349769" y="532590"/>
            <a:ext cx="976229"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4</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19" name="TextBox 18"/>
          <p:cNvSpPr txBox="1"/>
          <p:nvPr/>
        </p:nvSpPr>
        <p:spPr>
          <a:xfrm>
            <a:off x="15972429" y="561074"/>
            <a:ext cx="1849865"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11500" b="1" i="0" u="none" strike="noStrike" cap="none" spc="0" normalizeH="0" baseline="0" dirty="0" smtClean="0">
                <a:ln>
                  <a:noFill/>
                </a:ln>
                <a:solidFill>
                  <a:schemeClr val="bg1"/>
                </a:solidFill>
                <a:effectLst/>
                <a:uFillTx/>
                <a:latin typeface="Avenir Black"/>
                <a:ea typeface="+mn-ea"/>
                <a:cs typeface="Avenir Black"/>
                <a:sym typeface="Avenir Next LT Pro Regular"/>
              </a:rPr>
              <a:t>03</a:t>
            </a:r>
            <a:endParaRPr kumimoji="0" lang="en-US" sz="11500" b="1" i="0" u="none" strike="noStrike" cap="none" spc="0" normalizeH="0" baseline="0" dirty="0">
              <a:ln>
                <a:noFill/>
              </a:ln>
              <a:solidFill>
                <a:schemeClr val="bg1"/>
              </a:solidFill>
              <a:effectLst/>
              <a:uFillTx/>
              <a:latin typeface="Avenir Black"/>
              <a:ea typeface="+mn-ea"/>
              <a:cs typeface="Avenir Black"/>
              <a:sym typeface="Avenir Next LT Pro Regular"/>
            </a:endParaRPr>
          </a:p>
        </p:txBody>
      </p:sp>
      <p:sp>
        <p:nvSpPr>
          <p:cNvPr id="20"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Framework Layout </a:t>
            </a:r>
            <a:endParaRPr sz="9600" dirty="0"/>
          </a:p>
        </p:txBody>
      </p:sp>
      <p:sp>
        <p:nvSpPr>
          <p:cNvPr id="22" name="Shape 561"/>
          <p:cNvSpPr/>
          <p:nvPr/>
        </p:nvSpPr>
        <p:spPr>
          <a:xfrm>
            <a:off x="1955800" y="3352800"/>
            <a:ext cx="21336000" cy="934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lstStyle>
            <a:lvl1pPr algn="l">
              <a:lnSpc>
                <a:spcPct val="100000"/>
              </a:lnSpc>
              <a:spcBef>
                <a:spcPts val="0"/>
              </a:spcBef>
              <a:defRPr sz="5400">
                <a:latin typeface="Avenir Next LT Pro Light"/>
                <a:ea typeface="Avenir Next LT Pro Light"/>
                <a:cs typeface="Avenir Next LT Pro Light"/>
                <a:sym typeface="Avenir Next LT Pro Light"/>
              </a:defRPr>
            </a:lvl1pPr>
          </a:lstStyle>
          <a:p>
            <a:pPr marL="685800" indent="-685800">
              <a:buFont typeface="Arial"/>
              <a:buChar char="•"/>
            </a:pPr>
            <a:r>
              <a:rPr lang="en-US" sz="6600" dirty="0" smtClean="0"/>
              <a:t>We </a:t>
            </a:r>
            <a:r>
              <a:rPr lang="en-US" sz="6600" dirty="0"/>
              <a:t>classify your food photo using Deep Learning technique and implement with the help of CNN and custom vision. And we will let each food know how much nutrition you have fetched</a:t>
            </a:r>
            <a:r>
              <a:rPr lang="en-US" sz="6600" dirty="0" smtClean="0"/>
              <a:t>.</a:t>
            </a:r>
          </a:p>
          <a:p>
            <a:pPr marL="685800" indent="-685800">
              <a:buFont typeface="Arial"/>
              <a:buChar char="•"/>
            </a:pPr>
            <a:endParaRPr lang="en-US" sz="6600" dirty="0" smtClean="0"/>
          </a:p>
          <a:p>
            <a:pPr marL="685800" indent="-685800">
              <a:buFont typeface="Arial"/>
              <a:buChar char="•"/>
            </a:pPr>
            <a:r>
              <a:rPr lang="en-US" sz="6600" dirty="0" smtClean="0"/>
              <a:t>Finally render to the website and mobile devices with </a:t>
            </a:r>
            <a:r>
              <a:rPr lang="en-US" sz="6600" dirty="0" err="1" smtClean="0"/>
              <a:t>Django</a:t>
            </a:r>
            <a:r>
              <a:rPr lang="en-US" sz="6600" dirty="0" smtClean="0"/>
              <a:t> and Bootstrap, </a:t>
            </a:r>
            <a:r>
              <a:rPr lang="en-US" altLang="zh-CN" sz="6600" dirty="0" smtClean="0"/>
              <a:t>implement the online chatting and daily tracking AI talk just like us human, to give advices based on the dataset.</a:t>
            </a:r>
            <a:endParaRPr lang="en-US" sz="6600" dirty="0"/>
          </a:p>
          <a:p>
            <a:endParaRPr lang="en-US" sz="4800" dirty="0" smtClean="0"/>
          </a:p>
          <a:p>
            <a:endParaRPr lang="en-US" sz="4800" dirty="0"/>
          </a:p>
          <a:p>
            <a:endParaRPr sz="4800" dirty="0"/>
          </a:p>
        </p:txBody>
      </p:sp>
      <p:pic>
        <p:nvPicPr>
          <p:cNvPr id="17" name="Picture 16"/>
          <p:cNvPicPr>
            <a:picLocks noChangeAspect="1"/>
          </p:cNvPicPr>
          <p:nvPr/>
        </p:nvPicPr>
        <p:blipFill>
          <a:blip r:embed="rId3"/>
          <a:stretch>
            <a:fillRect/>
          </a:stretch>
        </p:blipFill>
        <p:spPr>
          <a:xfrm>
            <a:off x="1435987" y="1032432"/>
            <a:ext cx="4656349" cy="1697817"/>
          </a:xfrm>
          <a:prstGeom prst="rect">
            <a:avLst/>
          </a:prstGeom>
        </p:spPr>
      </p:pic>
    </p:spTree>
    <p:extLst>
      <p:ext uri="{BB962C8B-B14F-4D97-AF65-F5344CB8AC3E}">
        <p14:creationId xmlns:p14="http://schemas.microsoft.com/office/powerpoint/2010/main" val="9389631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000"/>
                            </p:stCondLst>
                            <p:childTnLst>
                              <p:par>
                                <p:cTn id="17" presetID="9" presetClass="exit" presetSubtype="0" fill="hold" grpId="1" nodeType="after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000"/>
                            </p:stCondLst>
                            <p:childTnLst>
                              <p:par>
                                <p:cTn id="25" presetID="9" presetClass="exit" presetSubtype="0" fill="hold" grpId="1" nodeType="afterEffect">
                                  <p:stCondLst>
                                    <p:cond delay="0"/>
                                  </p:stCondLst>
                                  <p:childTnLst>
                                    <p:animEffect transition="out" filter="dissolv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9" presetClass="exit" presetSubtype="0" fill="hold" grpId="1" nodeType="afterEffect">
                                  <p:stCondLst>
                                    <p:cond delay="0"/>
                                  </p:stCondLst>
                                  <p:childTnLst>
                                    <p:animEffect transition="out" filter="dissolv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par>
                          <p:cTn id="47" fill="hold">
                            <p:stCondLst>
                              <p:cond delay="1000"/>
                            </p:stCondLst>
                            <p:childTnLst>
                              <p:par>
                                <p:cTn id="48" presetID="9" presetClass="exit" presetSubtype="0" fill="hold" grpId="1" nodeType="after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par>
                          <p:cTn id="54" fill="hold">
                            <p:stCondLst>
                              <p:cond delay="1500"/>
                            </p:stCondLst>
                            <p:childTnLst>
                              <p:par>
                                <p:cTn id="55" presetID="9" presetClass="exit" presetSubtype="0" fill="hold" grpId="1" nodeType="afterEffect">
                                  <p:stCondLst>
                                    <p:cond delay="0"/>
                                  </p:stCondLst>
                                  <p:childTnLst>
                                    <p:animEffect transition="out" filter="dissolv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par>
                          <p:cTn id="61" fill="hold">
                            <p:stCondLst>
                              <p:cond delay="2000"/>
                            </p:stCondLst>
                            <p:childTnLst>
                              <p:par>
                                <p:cTn id="62" presetID="9" presetClass="exit" presetSubtype="0" fill="hold" grpId="1" nodeType="afterEffect">
                                  <p:stCondLst>
                                    <p:cond delay="0"/>
                                  </p:stCondLst>
                                  <p:childTnLst>
                                    <p:animEffect transition="out" filter="dissolv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childTnLst>
                          </p:cTn>
                        </p:par>
                        <p:par>
                          <p:cTn id="68" fill="hold">
                            <p:stCondLst>
                              <p:cond delay="2500"/>
                            </p:stCondLst>
                            <p:childTnLst>
                              <p:par>
                                <p:cTn id="69" presetID="9" presetClass="exit" presetSubtype="0" fill="hold" grpId="1" nodeType="afterEffect">
                                  <p:stCondLst>
                                    <p:cond delay="0"/>
                                  </p:stCondLst>
                                  <p:childTnLst>
                                    <p:animEffect transition="out" filter="dissolv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childTnLst>
                          </p:cTn>
                        </p:par>
                        <p:par>
                          <p:cTn id="75" fill="hold">
                            <p:stCondLst>
                              <p:cond delay="3000"/>
                            </p:stCondLst>
                            <p:childTnLst>
                              <p:par>
                                <p:cTn id="76" presetID="9" presetClass="exit" presetSubtype="0" fill="hold" grpId="1" nodeType="afterEffect">
                                  <p:stCondLst>
                                    <p:cond delay="0"/>
                                  </p:stCondLst>
                                  <p:childTnLst>
                                    <p:animEffect transition="out" filter="dissolv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dissolve">
                                      <p:cBhvr>
                                        <p:cTn id="81" dur="500"/>
                                        <p:tgtEl>
                                          <p:spTgt spid="16"/>
                                        </p:tgtEl>
                                      </p:cBhvr>
                                    </p:animEffect>
                                  </p:childTnLst>
                                </p:cTn>
                              </p:par>
                            </p:childTnLst>
                          </p:cTn>
                        </p:par>
                        <p:par>
                          <p:cTn id="82" fill="hold">
                            <p:stCondLst>
                              <p:cond delay="3500"/>
                            </p:stCondLst>
                            <p:childTnLst>
                              <p:par>
                                <p:cTn id="83" presetID="9" presetClass="exit" presetSubtype="0" fill="hold" grpId="1" nodeType="afterEffect">
                                  <p:stCondLst>
                                    <p:cond delay="0"/>
                                  </p:stCondLst>
                                  <p:childTnLst>
                                    <p:animEffect transition="out" filter="dissolv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000"/>
                            </p:stCondLst>
                            <p:childTnLst>
                              <p:par>
                                <p:cTn id="87" presetID="9"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dissolve">
                                      <p:cBhvr>
                                        <p:cTn id="89" dur="500"/>
                                        <p:tgtEl>
                                          <p:spTgt spid="18"/>
                                        </p:tgtEl>
                                      </p:cBhvr>
                                    </p:animEffect>
                                  </p:childTnLst>
                                </p:cTn>
                              </p:par>
                            </p:childTnLst>
                          </p:cTn>
                        </p:par>
                        <p:par>
                          <p:cTn id="90" fill="hold">
                            <p:stCondLst>
                              <p:cond delay="4500"/>
                            </p:stCondLst>
                            <p:childTnLst>
                              <p:par>
                                <p:cTn id="91" presetID="9" presetClass="exit" presetSubtype="0" fill="hold" grpId="1" nodeType="afterEffect">
                                  <p:stCondLst>
                                    <p:cond delay="0"/>
                                  </p:stCondLst>
                                  <p:childTnLst>
                                    <p:animEffect transition="out" filter="dissolv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childTnLst>
                          </p:cTn>
                        </p:par>
                        <p:par>
                          <p:cTn id="94" fill="hold">
                            <p:stCondLst>
                              <p:cond delay="5000"/>
                            </p:stCondLst>
                            <p:childTnLst>
                              <p:par>
                                <p:cTn id="95" presetID="9"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dissolv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8" grpId="0"/>
      <p:bldP spid="18" grpId="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Framework in Detail</a:t>
            </a:r>
            <a:endParaRPr sz="9600" dirty="0"/>
          </a:p>
        </p:txBody>
      </p:sp>
      <p:sp>
        <p:nvSpPr>
          <p:cNvPr id="7" name="TextBox 6"/>
          <p:cNvSpPr txBox="1"/>
          <p:nvPr/>
        </p:nvSpPr>
        <p:spPr>
          <a:xfrm>
            <a:off x="2416750" y="5248095"/>
            <a:ext cx="6327647" cy="39513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7200" u="sng" dirty="0">
                <a:hlinkClick r:id="rId2"/>
              </a:rPr>
              <a:t>M</a:t>
            </a:r>
            <a:r>
              <a:rPr lang="en-US" sz="7200" u="sng" dirty="0" smtClean="0">
                <a:hlinkClick r:id="rId2"/>
              </a:rPr>
              <a:t>ulti-platform</a:t>
            </a:r>
            <a:r>
              <a:rPr lang="zh-CN" altLang="en-US" sz="7200" u="sng" dirty="0" smtClean="0"/>
              <a:t> </a:t>
            </a:r>
            <a:r>
              <a:rPr lang="en-US" altLang="zh-CN" sz="7200" u="sng" dirty="0" smtClean="0"/>
              <a:t>photo</a:t>
            </a:r>
            <a:r>
              <a:rPr lang="zh-CN" altLang="en-US" sz="7200" u="sng" dirty="0" smtClean="0"/>
              <a:t> </a:t>
            </a:r>
            <a:r>
              <a:rPr lang="en-US" altLang="zh-CN" sz="7200" u="sng" dirty="0" smtClean="0"/>
              <a:t>classification</a:t>
            </a:r>
            <a:endParaRPr kumimoji="0" lang="en-US" sz="7200" b="0" i="0" u="none" strike="noStrike" cap="none" spc="0" normalizeH="0" baseline="0" dirty="0">
              <a:ln>
                <a:noFill/>
              </a:ln>
              <a:solidFill>
                <a:srgbClr val="FFFFFF"/>
              </a:solidFill>
              <a:effectLst/>
              <a:uFillTx/>
              <a:sym typeface="Avenir Next LT Pro Regular"/>
            </a:endParaRPr>
          </a:p>
        </p:txBody>
      </p:sp>
      <p:sp>
        <p:nvSpPr>
          <p:cNvPr id="17" name="TextBox 16"/>
          <p:cNvSpPr txBox="1"/>
          <p:nvPr/>
        </p:nvSpPr>
        <p:spPr>
          <a:xfrm>
            <a:off x="1977329" y="2746455"/>
            <a:ext cx="3603245" cy="1784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zh-CN" altLang="en-US" sz="8800" b="0" i="0" u="none" strike="noStrike" cap="none" spc="0" normalizeH="0" baseline="0" dirty="0" smtClean="0">
                <a:ln>
                  <a:noFill/>
                </a:ln>
                <a:solidFill>
                  <a:srgbClr val="0080FF"/>
                </a:solidFill>
                <a:effectLst/>
                <a:uFillTx/>
                <a:latin typeface="+mn-lt"/>
                <a:ea typeface="+mn-ea"/>
                <a:cs typeface="+mn-cs"/>
                <a:sym typeface="Avenir Next LT Pro Regular"/>
              </a:rPr>
              <a:t>输入端</a:t>
            </a:r>
            <a:endParaRPr kumimoji="0" lang="en-US" sz="8800" b="0" i="0" u="none" strike="noStrike" cap="none" spc="0" normalizeH="0" baseline="0" dirty="0">
              <a:ln>
                <a:noFill/>
              </a:ln>
              <a:solidFill>
                <a:srgbClr val="0080FF"/>
              </a:solidFill>
              <a:effectLst/>
              <a:uFillTx/>
              <a:latin typeface="+mn-lt"/>
              <a:ea typeface="+mn-ea"/>
              <a:cs typeface="+mn-cs"/>
              <a:sym typeface="Avenir Next LT Pro Regular"/>
            </a:endParaRPr>
          </a:p>
        </p:txBody>
      </p:sp>
      <p:sp>
        <p:nvSpPr>
          <p:cNvPr id="20" name="TextBox 19"/>
          <p:cNvSpPr txBox="1"/>
          <p:nvPr/>
        </p:nvSpPr>
        <p:spPr>
          <a:xfrm>
            <a:off x="11825854" y="3653726"/>
            <a:ext cx="6327647" cy="6388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7200" u="sng" dirty="0" smtClean="0">
                <a:solidFill>
                  <a:srgbClr val="0080FF"/>
                </a:solidFill>
              </a:rPr>
              <a:t>CNN/</a:t>
            </a:r>
            <a:r>
              <a:rPr lang="en-US" altLang="zh-CN" sz="7200" u="sng" dirty="0" err="1" smtClean="0">
                <a:solidFill>
                  <a:srgbClr val="0080FF"/>
                </a:solidFill>
              </a:rPr>
              <a:t>LeCNN</a:t>
            </a:r>
            <a:r>
              <a:rPr lang="zh-CN" altLang="en-US" sz="7200" u="sng" dirty="0" smtClean="0"/>
              <a:t> </a:t>
            </a:r>
            <a:r>
              <a:rPr lang="en-US" altLang="zh-CN" sz="7200" u="sng" dirty="0" smtClean="0"/>
              <a:t>Deep</a:t>
            </a:r>
            <a:r>
              <a:rPr lang="zh-CN" altLang="en-US" sz="7200" u="sng" dirty="0" smtClean="0"/>
              <a:t> </a:t>
            </a:r>
            <a:r>
              <a:rPr lang="en-US" altLang="zh-CN" sz="7200" u="sng" dirty="0" smtClean="0"/>
              <a:t>Learning</a:t>
            </a:r>
            <a:r>
              <a:rPr lang="zh-CN" altLang="en-US" sz="7200" u="sng" dirty="0" smtClean="0"/>
              <a:t> </a:t>
            </a:r>
            <a:r>
              <a:rPr lang="en-US" altLang="zh-CN" sz="7200" u="sng" dirty="0" smtClean="0"/>
              <a:t>Model</a:t>
            </a:r>
            <a:r>
              <a:rPr lang="zh-CN" altLang="en-US" sz="7200" u="sng" dirty="0" smtClean="0"/>
              <a:t> </a:t>
            </a:r>
            <a:r>
              <a:rPr lang="en-US" altLang="zh-CN" sz="7200" u="sng" dirty="0" smtClean="0"/>
              <a:t>to</a:t>
            </a:r>
            <a:r>
              <a:rPr lang="zh-CN" altLang="en-US" sz="7200" u="sng" dirty="0" smtClean="0"/>
              <a:t> </a:t>
            </a:r>
            <a:r>
              <a:rPr lang="en-US" altLang="zh-CN" sz="7200" u="sng" dirty="0" smtClean="0"/>
              <a:t>Classification</a:t>
            </a:r>
            <a:r>
              <a:rPr lang="zh-CN" altLang="en-US" sz="7200" u="sng" dirty="0" smtClean="0"/>
              <a:t> </a:t>
            </a:r>
            <a:r>
              <a:rPr lang="en-US" altLang="zh-CN" sz="7200" u="sng" dirty="0" smtClean="0"/>
              <a:t>Photo</a:t>
            </a:r>
            <a:r>
              <a:rPr lang="zh-CN" altLang="en-US" sz="7200" u="sng" dirty="0" smtClean="0"/>
              <a:t> </a:t>
            </a:r>
            <a:r>
              <a:rPr lang="en-US" altLang="zh-CN" sz="7200" u="sng" dirty="0" smtClean="0"/>
              <a:t>item</a:t>
            </a:r>
            <a:endParaRPr kumimoji="0" lang="en-US" sz="7200" b="0" i="0" u="none" strike="noStrike" cap="none" spc="0" normalizeH="0" baseline="0" dirty="0">
              <a:ln>
                <a:noFill/>
              </a:ln>
              <a:solidFill>
                <a:srgbClr val="FFFFFF"/>
              </a:solidFill>
              <a:effectLst/>
              <a:uFillTx/>
              <a:sym typeface="Avenir Next LT Pro Regular"/>
            </a:endParaRPr>
          </a:p>
        </p:txBody>
      </p:sp>
      <p:sp>
        <p:nvSpPr>
          <p:cNvPr id="21" name="TextBox 20"/>
          <p:cNvSpPr txBox="1"/>
          <p:nvPr/>
        </p:nvSpPr>
        <p:spPr>
          <a:xfrm>
            <a:off x="8722310" y="7446513"/>
            <a:ext cx="2644956" cy="9720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altLang="zh-CN" dirty="0" smtClean="0"/>
              <a:t>Implement</a:t>
            </a:r>
            <a:endParaRPr lang="zh-CN" altLang="en-US" dirty="0" smtClean="0"/>
          </a:p>
        </p:txBody>
      </p:sp>
      <p:sp>
        <p:nvSpPr>
          <p:cNvPr id="23" name="TextBox 22"/>
          <p:cNvSpPr txBox="1"/>
          <p:nvPr/>
        </p:nvSpPr>
        <p:spPr>
          <a:xfrm>
            <a:off x="19177037" y="6553200"/>
            <a:ext cx="1705595" cy="9720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altLang="zh-CN" sz="4000" b="0" i="0" u="none" strike="noStrike" cap="none" spc="0" normalizeH="0" baseline="0" dirty="0" smtClean="0">
                <a:ln>
                  <a:noFill/>
                </a:ln>
                <a:solidFill>
                  <a:srgbClr val="FFFFFF"/>
                </a:solidFill>
                <a:effectLst/>
                <a:uFillTx/>
                <a:latin typeface="+mn-lt"/>
                <a:ea typeface="+mn-ea"/>
                <a:cs typeface="+mn-cs"/>
                <a:sym typeface="Avenir Next LT Pro Regular"/>
              </a:rPr>
              <a:t>Details</a:t>
            </a:r>
            <a:endParaRPr kumimoji="0" lang="en-US" sz="4000" b="0" i="0" u="none" strike="noStrike" cap="none" spc="0" normalizeH="0" baseline="0" dirty="0">
              <a:ln>
                <a:noFill/>
              </a:ln>
              <a:solidFill>
                <a:srgbClr val="FFFFFF"/>
              </a:solidFill>
              <a:effectLst/>
              <a:uFillTx/>
              <a:latin typeface="+mn-lt"/>
              <a:ea typeface="+mn-ea"/>
              <a:cs typeface="+mn-cs"/>
              <a:sym typeface="Avenir Next LT Pro Regular"/>
            </a:endParaRPr>
          </a:p>
        </p:txBody>
      </p:sp>
      <p:sp>
        <p:nvSpPr>
          <p:cNvPr id="25" name="Right Arrow 24"/>
          <p:cNvSpPr/>
          <p:nvPr/>
        </p:nvSpPr>
        <p:spPr>
          <a:xfrm>
            <a:off x="9202985" y="6377017"/>
            <a:ext cx="2164281" cy="1039831"/>
          </a:xfrm>
          <a:prstGeom prst="rightArrow">
            <a:avLst/>
          </a:prstGeom>
          <a:solidFill>
            <a:srgbClr val="00B0E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endParaRPr kumimoji="0" lang="en-US" sz="4000" b="0" i="0" u="none" strike="noStrike" cap="none" spc="0" normalizeH="0" baseline="0">
              <a:ln>
                <a:noFill/>
              </a:ln>
              <a:solidFill>
                <a:srgbClr val="FFFFFF"/>
              </a:solidFill>
              <a:effectLst/>
              <a:uFillTx/>
              <a:latin typeface="+mn-lt"/>
              <a:ea typeface="+mn-ea"/>
              <a:cs typeface="+mn-cs"/>
              <a:sym typeface="Avenir Next LT Pro Regular"/>
            </a:endParaRPr>
          </a:p>
        </p:txBody>
      </p:sp>
      <p:sp>
        <p:nvSpPr>
          <p:cNvPr id="26" name="Right Arrow 25"/>
          <p:cNvSpPr/>
          <p:nvPr/>
        </p:nvSpPr>
        <p:spPr>
          <a:xfrm>
            <a:off x="18290854" y="5821680"/>
            <a:ext cx="3477962" cy="731520"/>
          </a:xfrm>
          <a:prstGeom prst="rightArrow">
            <a:avLst/>
          </a:prstGeom>
          <a:solidFill>
            <a:srgbClr val="00B0E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endParaRPr kumimoji="0" lang="en-US" sz="4000" b="0" i="0" u="none" strike="noStrike" cap="none" spc="0" normalizeH="0" baseline="0">
              <a:ln>
                <a:noFill/>
              </a:ln>
              <a:solidFill>
                <a:srgbClr val="FFFFFF"/>
              </a:solidFill>
              <a:effectLst/>
              <a:uFillTx/>
              <a:latin typeface="+mn-lt"/>
              <a:ea typeface="+mn-ea"/>
              <a:cs typeface="+mn-cs"/>
              <a:sym typeface="Avenir Next LT Pro Regular"/>
            </a:endParaRPr>
          </a:p>
        </p:txBody>
      </p:sp>
      <p:pic>
        <p:nvPicPr>
          <p:cNvPr id="10" name="Picture 9"/>
          <p:cNvPicPr>
            <a:picLocks noChangeAspect="1"/>
          </p:cNvPicPr>
          <p:nvPr/>
        </p:nvPicPr>
        <p:blipFill>
          <a:blip r:embed="rId3"/>
          <a:stretch>
            <a:fillRect/>
          </a:stretch>
        </p:blipFill>
        <p:spPr>
          <a:xfrm>
            <a:off x="591925" y="10703971"/>
            <a:ext cx="6930966" cy="2527197"/>
          </a:xfrm>
          <a:prstGeom prst="rect">
            <a:avLst/>
          </a:prstGeom>
        </p:spPr>
      </p:pic>
    </p:spTree>
    <p:extLst>
      <p:ext uri="{BB962C8B-B14F-4D97-AF65-F5344CB8AC3E}">
        <p14:creationId xmlns:p14="http://schemas.microsoft.com/office/powerpoint/2010/main" val="324877410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Framework in Detail</a:t>
            </a:r>
            <a:endParaRPr sz="9600" dirty="0"/>
          </a:p>
        </p:txBody>
      </p:sp>
      <p:sp>
        <p:nvSpPr>
          <p:cNvPr id="3" name="TextBox 2"/>
          <p:cNvSpPr txBox="1"/>
          <p:nvPr/>
        </p:nvSpPr>
        <p:spPr>
          <a:xfrm>
            <a:off x="5820534" y="4824631"/>
            <a:ext cx="5788901" cy="14121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altLang="zh-CN" sz="6600" b="0" i="0" u="none" strike="noStrike" cap="none" spc="0" normalizeH="0" baseline="0" dirty="0" err="1" smtClean="0">
                <a:ln>
                  <a:noFill/>
                </a:ln>
                <a:solidFill>
                  <a:srgbClr val="FFFFFF"/>
                </a:solidFill>
                <a:effectLst/>
                <a:uFillTx/>
                <a:latin typeface="+mn-lt"/>
                <a:ea typeface="+mn-ea"/>
                <a:cs typeface="+mn-cs"/>
                <a:sym typeface="Avenir Next LT Pro Regular"/>
              </a:rPr>
              <a:t>Tensorflow</a:t>
            </a:r>
            <a:endParaRPr kumimoji="0" lang="en-US" sz="6600" b="0" i="0" u="none" strike="noStrike" cap="none" spc="0" normalizeH="0" baseline="0" dirty="0">
              <a:ln>
                <a:noFill/>
              </a:ln>
              <a:solidFill>
                <a:srgbClr val="FFFFFF"/>
              </a:solidFill>
              <a:effectLst/>
              <a:uFillTx/>
              <a:latin typeface="+mn-lt"/>
              <a:ea typeface="+mn-ea"/>
              <a:cs typeface="+mn-cs"/>
              <a:sym typeface="Avenir Next LT Pro Regular"/>
            </a:endParaRPr>
          </a:p>
        </p:txBody>
      </p:sp>
      <p:sp>
        <p:nvSpPr>
          <p:cNvPr id="4" name="TextBox 3"/>
          <p:cNvSpPr txBox="1"/>
          <p:nvPr/>
        </p:nvSpPr>
        <p:spPr>
          <a:xfrm>
            <a:off x="6234338" y="9019043"/>
            <a:ext cx="4961295" cy="1310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altLang="zh-CN" sz="6000" dirty="0" err="1" smtClean="0"/>
              <a:t>C</a:t>
            </a:r>
            <a:r>
              <a:rPr kumimoji="0" lang="en-US" altLang="zh-CN" sz="6000" b="0" i="0" u="none" strike="noStrike" cap="none" spc="0" normalizeH="0" baseline="0" dirty="0" err="1" smtClean="0">
                <a:ln>
                  <a:noFill/>
                </a:ln>
                <a:solidFill>
                  <a:srgbClr val="FFFFFF"/>
                </a:solidFill>
                <a:effectLst/>
                <a:uFillTx/>
                <a:sym typeface="Avenir Next LT Pro Regular"/>
              </a:rPr>
              <a:t>ustomVision</a:t>
            </a:r>
            <a:endParaRPr kumimoji="0" lang="en-US" sz="4000" b="0" i="0" u="none" strike="noStrike" cap="none" spc="0" normalizeH="0" baseline="0" dirty="0">
              <a:ln>
                <a:noFill/>
              </a:ln>
              <a:solidFill>
                <a:srgbClr val="FFFFFF"/>
              </a:solidFill>
              <a:effectLst/>
              <a:uFillTx/>
              <a:latin typeface="+mn-lt"/>
              <a:ea typeface="+mn-ea"/>
              <a:cs typeface="+mn-cs"/>
              <a:sym typeface="Avenir Next LT Pro Regular"/>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17" y="8356262"/>
            <a:ext cx="3189224" cy="2636179"/>
          </a:xfrm>
          <a:prstGeom prst="rect">
            <a:avLst/>
          </a:prstGeom>
        </p:spPr>
      </p:pic>
      <p:pic>
        <p:nvPicPr>
          <p:cNvPr id="10" name="Picture 9"/>
          <p:cNvPicPr>
            <a:picLocks noChangeAspect="1"/>
          </p:cNvPicPr>
          <p:nvPr/>
        </p:nvPicPr>
        <p:blipFill>
          <a:blip r:embed="rId3"/>
          <a:stretch>
            <a:fillRect/>
          </a:stretch>
        </p:blipFill>
        <p:spPr>
          <a:xfrm>
            <a:off x="12564677" y="3140982"/>
            <a:ext cx="5592682" cy="4779477"/>
          </a:xfrm>
          <a:prstGeom prst="rect">
            <a:avLst/>
          </a:prstGeom>
        </p:spPr>
      </p:pic>
      <p:pic>
        <p:nvPicPr>
          <p:cNvPr id="12" name="Picture 11"/>
          <p:cNvPicPr>
            <a:picLocks noChangeAspect="1"/>
          </p:cNvPicPr>
          <p:nvPr/>
        </p:nvPicPr>
        <p:blipFill>
          <a:blip r:embed="rId4"/>
          <a:stretch>
            <a:fillRect/>
          </a:stretch>
        </p:blipFill>
        <p:spPr>
          <a:xfrm>
            <a:off x="2068951" y="4406680"/>
            <a:ext cx="3751583" cy="23716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4677" y="8444640"/>
            <a:ext cx="5613275" cy="4297664"/>
          </a:xfrm>
          <a:prstGeom prst="rect">
            <a:avLst/>
          </a:prstGeom>
        </p:spPr>
      </p:pic>
      <p:sp>
        <p:nvSpPr>
          <p:cNvPr id="14" name="TextBox 13"/>
          <p:cNvSpPr txBox="1"/>
          <p:nvPr/>
        </p:nvSpPr>
        <p:spPr>
          <a:xfrm>
            <a:off x="18362297" y="4067284"/>
            <a:ext cx="4905189" cy="2710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4000" b="0" i="0" u="none" strike="noStrike" cap="none" spc="0" normalizeH="0" baseline="0" dirty="0" smtClean="0">
                <a:ln>
                  <a:noFill/>
                </a:ln>
                <a:solidFill>
                  <a:srgbClr val="FFFFFF"/>
                </a:solidFill>
                <a:effectLst/>
                <a:uFillTx/>
                <a:latin typeface="+mn-lt"/>
                <a:ea typeface="+mn-ea"/>
                <a:cs typeface="+mn-cs"/>
                <a:sym typeface="Avenir Next LT Pro Regular"/>
              </a:rPr>
              <a:t>CNN MODEL</a:t>
            </a:r>
            <a:r>
              <a:rPr kumimoji="0" lang="en-US" sz="4000" b="0" i="0" u="none" strike="noStrike" cap="none" spc="0" normalizeH="0" dirty="0" smtClean="0">
                <a:ln>
                  <a:noFill/>
                </a:ln>
                <a:solidFill>
                  <a:srgbClr val="FFFFFF"/>
                </a:solidFill>
                <a:effectLst/>
                <a:uFillTx/>
                <a:latin typeface="+mn-lt"/>
                <a:ea typeface="+mn-ea"/>
                <a:cs typeface="+mn-cs"/>
                <a:sym typeface="Avenir Next LT Pro Regular"/>
              </a:rPr>
              <a:t> </a:t>
            </a:r>
          </a:p>
          <a:p>
            <a:pPr marL="0" marR="0" indent="0" algn="ctr" defTabSz="825500" rtl="0" fontAlgn="auto" latinLnBrk="0" hangingPunct="0">
              <a:lnSpc>
                <a:spcPct val="110000"/>
              </a:lnSpc>
              <a:spcBef>
                <a:spcPts val="1500"/>
              </a:spcBef>
              <a:spcAft>
                <a:spcPts val="0"/>
              </a:spcAft>
              <a:buClrTx/>
              <a:buSzTx/>
              <a:buFontTx/>
              <a:buNone/>
              <a:tabLst/>
            </a:pPr>
            <a:r>
              <a:rPr lang="en-US" dirty="0" smtClean="0"/>
              <a:t>with Random Forest </a:t>
            </a:r>
          </a:p>
          <a:p>
            <a:pPr marL="0" marR="0" indent="0" algn="ctr" defTabSz="825500" rtl="0" fontAlgn="auto" latinLnBrk="0" hangingPunct="0">
              <a:lnSpc>
                <a:spcPct val="110000"/>
              </a:lnSpc>
              <a:spcBef>
                <a:spcPts val="1500"/>
              </a:spcBef>
              <a:spcAft>
                <a:spcPts val="0"/>
              </a:spcAft>
              <a:buClrTx/>
              <a:buSzTx/>
              <a:buFontTx/>
              <a:buNone/>
              <a:tabLst/>
            </a:pPr>
            <a:r>
              <a:rPr lang="en-US" dirty="0"/>
              <a:t>t</a:t>
            </a:r>
            <a:r>
              <a:rPr kumimoji="0" lang="en-US" sz="4000" b="0" i="0" u="none" strike="noStrike" cap="none" spc="0" normalizeH="0" baseline="0" dirty="0" smtClean="0">
                <a:ln>
                  <a:noFill/>
                </a:ln>
                <a:solidFill>
                  <a:srgbClr val="FFFFFF"/>
                </a:solidFill>
                <a:effectLst/>
                <a:uFillTx/>
                <a:latin typeface="+mn-lt"/>
                <a:ea typeface="+mn-ea"/>
                <a:cs typeface="+mn-cs"/>
                <a:sym typeface="Avenir Next LT Pro Regular"/>
              </a:rPr>
              <a:t>o</a:t>
            </a:r>
            <a:r>
              <a:rPr kumimoji="0" lang="en-US" sz="4000" b="0" i="0" u="none" strike="noStrike" cap="none" spc="0" normalizeH="0" dirty="0" smtClean="0">
                <a:ln>
                  <a:noFill/>
                </a:ln>
                <a:solidFill>
                  <a:srgbClr val="FFFFFF"/>
                </a:solidFill>
                <a:effectLst/>
                <a:uFillTx/>
                <a:latin typeface="+mn-lt"/>
                <a:ea typeface="+mn-ea"/>
                <a:cs typeface="+mn-cs"/>
                <a:sym typeface="Avenir Next LT Pro Regular"/>
              </a:rPr>
              <a:t> Classification</a:t>
            </a:r>
            <a:endParaRPr kumimoji="0" lang="en-US" sz="4000" b="0" i="0" u="none" strike="noStrike" cap="none" spc="0" normalizeH="0" baseline="0" dirty="0">
              <a:ln>
                <a:noFill/>
              </a:ln>
              <a:solidFill>
                <a:srgbClr val="FFFFFF"/>
              </a:solidFill>
              <a:effectLst/>
              <a:uFillTx/>
              <a:latin typeface="+mn-lt"/>
              <a:ea typeface="+mn-ea"/>
              <a:cs typeface="+mn-cs"/>
              <a:sym typeface="Avenir Next LT Pro Regular"/>
            </a:endParaRPr>
          </a:p>
        </p:txBody>
      </p:sp>
      <p:sp>
        <p:nvSpPr>
          <p:cNvPr id="16" name="Right Arrow 15"/>
          <p:cNvSpPr/>
          <p:nvPr/>
        </p:nvSpPr>
        <p:spPr>
          <a:xfrm>
            <a:off x="19129248" y="9802368"/>
            <a:ext cx="3818603" cy="1499616"/>
          </a:xfrm>
          <a:prstGeom prst="rightArrow">
            <a:avLst/>
          </a:prstGeom>
          <a:solidFill>
            <a:srgbClr val="00B0E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endParaRPr kumimoji="0" lang="en-US" sz="4000" b="0" i="0" u="none" strike="noStrike" cap="none" spc="0" normalizeH="0" baseline="0">
              <a:ln>
                <a:noFill/>
              </a:ln>
              <a:solidFill>
                <a:srgbClr val="FFFFFF"/>
              </a:solidFill>
              <a:effectLst/>
              <a:uFillTx/>
              <a:latin typeface="+mn-lt"/>
              <a:ea typeface="+mn-ea"/>
              <a:cs typeface="+mn-cs"/>
              <a:sym typeface="Avenir Next LT Pro Regular"/>
            </a:endParaRPr>
          </a:p>
        </p:txBody>
      </p:sp>
      <p:sp>
        <p:nvSpPr>
          <p:cNvPr id="17" name="TextBox 16"/>
          <p:cNvSpPr txBox="1"/>
          <p:nvPr/>
        </p:nvSpPr>
        <p:spPr>
          <a:xfrm>
            <a:off x="19546996" y="8593319"/>
            <a:ext cx="2268250" cy="12090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kumimoji="0" lang="en-US" sz="5400" b="0" i="0" u="none" strike="noStrike" cap="none" spc="0" normalizeH="0" baseline="0" dirty="0" smtClean="0">
                <a:ln>
                  <a:noFill/>
                </a:ln>
                <a:solidFill>
                  <a:srgbClr val="FFFFFF"/>
                </a:solidFill>
                <a:effectLst/>
                <a:uFillTx/>
                <a:latin typeface="+mn-lt"/>
                <a:ea typeface="+mn-ea"/>
                <a:cs typeface="+mn-cs"/>
                <a:sym typeface="Avenir Next LT Pro Regular"/>
              </a:rPr>
              <a:t>Details</a:t>
            </a:r>
            <a:endParaRPr kumimoji="0" lang="en-US" sz="5400" b="0" i="0" u="none" strike="noStrike" cap="none" spc="0" normalizeH="0" baseline="0" dirty="0">
              <a:ln>
                <a:noFill/>
              </a:ln>
              <a:solidFill>
                <a:srgbClr val="FFFFFF"/>
              </a:solidFill>
              <a:effectLst/>
              <a:uFillTx/>
              <a:latin typeface="+mn-lt"/>
              <a:ea typeface="+mn-ea"/>
              <a:cs typeface="+mn-cs"/>
              <a:sym typeface="Avenir Next LT Pro Regular"/>
            </a:endParaRPr>
          </a:p>
        </p:txBody>
      </p:sp>
      <p:pic>
        <p:nvPicPr>
          <p:cNvPr id="15" name="Picture 14"/>
          <p:cNvPicPr>
            <a:picLocks noChangeAspect="1"/>
          </p:cNvPicPr>
          <p:nvPr/>
        </p:nvPicPr>
        <p:blipFill>
          <a:blip r:embed="rId6"/>
          <a:stretch>
            <a:fillRect/>
          </a:stretch>
        </p:blipFill>
        <p:spPr>
          <a:xfrm>
            <a:off x="0" y="244846"/>
            <a:ext cx="6930966" cy="2527197"/>
          </a:xfrm>
          <a:prstGeom prst="rect">
            <a:avLst/>
          </a:prstGeom>
        </p:spPr>
      </p:pic>
    </p:spTree>
    <p:extLst>
      <p:ext uri="{BB962C8B-B14F-4D97-AF65-F5344CB8AC3E}">
        <p14:creationId xmlns:p14="http://schemas.microsoft.com/office/powerpoint/2010/main" val="12253722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1"/>
          <p:cNvSpPr>
            <a:spLocks noGrp="1"/>
          </p:cNvSpPr>
          <p:nvPr>
            <p:ph type="title"/>
          </p:nvPr>
        </p:nvSpPr>
        <p:spPr>
          <a:xfrm>
            <a:off x="868591" y="800919"/>
            <a:ext cx="22079260" cy="2027783"/>
          </a:xfrm>
          <a:prstGeom prst="rect">
            <a:avLst/>
          </a:prstGeom>
        </p:spPr>
        <p:txBody>
          <a:bodyPr anchor="b"/>
          <a:lstStyle>
            <a:lvl1pPr>
              <a:defRPr sz="12000"/>
            </a:lvl1pPr>
          </a:lstStyle>
          <a:p>
            <a:r>
              <a:rPr lang="en-US" sz="9600" dirty="0" smtClean="0"/>
              <a:t>	  Framework in Detail</a:t>
            </a:r>
            <a:endParaRPr sz="9600" dirty="0"/>
          </a:p>
        </p:txBody>
      </p:sp>
      <p:sp>
        <p:nvSpPr>
          <p:cNvPr id="4" name="TextBox 3"/>
          <p:cNvSpPr txBox="1"/>
          <p:nvPr/>
        </p:nvSpPr>
        <p:spPr>
          <a:xfrm>
            <a:off x="868591" y="1407187"/>
            <a:ext cx="4961295" cy="13106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10000"/>
              </a:lnSpc>
              <a:spcBef>
                <a:spcPts val="1500"/>
              </a:spcBef>
              <a:spcAft>
                <a:spcPts val="0"/>
              </a:spcAft>
              <a:buClrTx/>
              <a:buSzTx/>
              <a:buFontTx/>
              <a:buNone/>
              <a:tabLst/>
            </a:pPr>
            <a:r>
              <a:rPr lang="en-US" altLang="zh-CN" sz="6000" dirty="0" err="1" smtClean="0">
                <a:solidFill>
                  <a:srgbClr val="0080FF"/>
                </a:solidFill>
              </a:rPr>
              <a:t>C</a:t>
            </a:r>
            <a:r>
              <a:rPr kumimoji="0" lang="en-US" altLang="zh-CN" sz="6000" b="0" i="0" u="none" strike="noStrike" cap="none" spc="0" normalizeH="0" baseline="0" dirty="0" err="1" smtClean="0">
                <a:ln>
                  <a:noFill/>
                </a:ln>
                <a:solidFill>
                  <a:srgbClr val="0080FF"/>
                </a:solidFill>
                <a:effectLst/>
                <a:uFillTx/>
                <a:sym typeface="Avenir Next LT Pro Regular"/>
              </a:rPr>
              <a:t>ustomVision</a:t>
            </a:r>
            <a:endParaRPr kumimoji="0" lang="en-US" sz="4000" b="0" i="0" u="none" strike="noStrike" cap="none" spc="0" normalizeH="0" baseline="0" dirty="0">
              <a:ln>
                <a:noFill/>
              </a:ln>
              <a:solidFill>
                <a:srgbClr val="0080FF"/>
              </a:solidFill>
              <a:effectLst/>
              <a:uFillTx/>
              <a:sym typeface="Avenir Next LT Pro Regular"/>
            </a:endParaRPr>
          </a:p>
        </p:txBody>
      </p:sp>
      <p:sp>
        <p:nvSpPr>
          <p:cNvPr id="5" name="TextBox 4"/>
          <p:cNvSpPr txBox="1"/>
          <p:nvPr/>
        </p:nvSpPr>
        <p:spPr>
          <a:xfrm>
            <a:off x="491076" y="2619089"/>
            <a:ext cx="23892923" cy="71583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6000" b="0" i="0" u="none" strike="noStrike" cap="none" spc="0" normalizeH="0" baseline="0" dirty="0" smtClean="0">
                <a:ln>
                  <a:noFill/>
                </a:ln>
                <a:solidFill>
                  <a:srgbClr val="FFFFFF"/>
                </a:solidFill>
                <a:effectLst/>
                <a:uFillTx/>
                <a:sym typeface="Avenir Next LT Pro Regular"/>
              </a:rPr>
              <a:t>We did</a:t>
            </a:r>
            <a:r>
              <a:rPr kumimoji="0" lang="en-US" altLang="zh-CN" sz="6000" b="0" i="0" u="none" strike="noStrike" cap="none" spc="0" normalizeH="0" baseline="0" dirty="0" smtClean="0">
                <a:ln>
                  <a:noFill/>
                </a:ln>
                <a:solidFill>
                  <a:srgbClr val="FFFFFF"/>
                </a:solidFill>
                <a:effectLst/>
                <a:uFillTx/>
                <a:sym typeface="Avenir Next LT Pro Regular"/>
              </a:rPr>
              <a:t>n</a:t>
            </a:r>
            <a:r>
              <a:rPr kumimoji="0" lang="en-US" sz="6000" b="0" i="0" u="none" strike="noStrike" cap="none" spc="0" normalizeH="0" baseline="0" dirty="0" smtClean="0">
                <a:ln>
                  <a:noFill/>
                </a:ln>
                <a:solidFill>
                  <a:srgbClr val="FFFFFF"/>
                </a:solidFill>
                <a:effectLst/>
                <a:uFillTx/>
                <a:sym typeface="Avenir Next LT Pro Regular"/>
              </a:rPr>
              <a:t>’t use the database ex</a:t>
            </a:r>
            <a:r>
              <a:rPr kumimoji="0" lang="en-US" altLang="zh-CN" sz="6000" b="0" i="0" u="none" strike="noStrike" cap="none" spc="0" normalizeH="0" baseline="0" dirty="0" smtClean="0">
                <a:ln>
                  <a:noFill/>
                </a:ln>
                <a:solidFill>
                  <a:srgbClr val="FFFFFF"/>
                </a:solidFill>
                <a:effectLst/>
                <a:uFillTx/>
                <a:sym typeface="Avenir Next LT Pro Regular"/>
              </a:rPr>
              <a:t>is</a:t>
            </a:r>
            <a:r>
              <a:rPr kumimoji="0" lang="en-US" sz="6000" b="0" i="0" u="none" strike="noStrike" cap="none" spc="0" normalizeH="0" baseline="0" dirty="0" smtClean="0">
                <a:ln>
                  <a:noFill/>
                </a:ln>
                <a:solidFill>
                  <a:srgbClr val="FFFFFF"/>
                </a:solidFill>
                <a:effectLst/>
                <a:uFillTx/>
                <a:sym typeface="Avenir Next LT Pro Regular"/>
              </a:rPr>
              <a:t>t</a:t>
            </a:r>
            <a:r>
              <a:rPr kumimoji="0" lang="en-US" altLang="zh-CN" sz="6000" b="0" i="0" u="none" strike="noStrike" cap="none" spc="0" normalizeH="0" baseline="0" dirty="0" smtClean="0">
                <a:ln>
                  <a:noFill/>
                </a:ln>
                <a:solidFill>
                  <a:srgbClr val="FFFFFF"/>
                </a:solidFill>
                <a:effectLst/>
                <a:uFillTx/>
                <a:sym typeface="Avenir Next LT Pro Regular"/>
              </a:rPr>
              <a:t>ed</a:t>
            </a:r>
            <a:r>
              <a:rPr lang="en-US" altLang="zh-CN" sz="6000" dirty="0" smtClean="0"/>
              <a:t>.</a:t>
            </a:r>
            <a:r>
              <a:rPr lang="zh-CN" altLang="en-US" sz="6000" dirty="0" smtClean="0"/>
              <a:t> </a:t>
            </a:r>
            <a:r>
              <a:rPr lang="en-US" altLang="zh-CN" sz="6000" dirty="0" smtClean="0"/>
              <a:t>Instead, we</a:t>
            </a:r>
            <a:r>
              <a:rPr lang="zh-CN" altLang="en-US" sz="6000" dirty="0" smtClean="0"/>
              <a:t> </a:t>
            </a:r>
            <a:r>
              <a:rPr kumimoji="0" lang="en-US" sz="6000" b="0" i="0" u="none" strike="noStrike" cap="none" spc="0" normalizeH="0" baseline="0" dirty="0" smtClean="0">
                <a:ln>
                  <a:noFill/>
                </a:ln>
                <a:solidFill>
                  <a:srgbClr val="FFFFFF"/>
                </a:solidFill>
                <a:effectLst/>
                <a:uFillTx/>
                <a:sym typeface="Avenir Next LT Pro Regular"/>
              </a:rPr>
              <a:t>spider photo</a:t>
            </a:r>
            <a:r>
              <a:rPr kumimoji="0" lang="en-US" altLang="zh-CN" sz="6000" b="0" i="0" u="none" strike="noStrike" cap="none" spc="0" normalizeH="0" baseline="0" dirty="0" smtClean="0">
                <a:ln>
                  <a:noFill/>
                </a:ln>
                <a:solidFill>
                  <a:srgbClr val="FFFFFF"/>
                </a:solidFill>
                <a:effectLst/>
                <a:uFillTx/>
                <a:sym typeface="Avenir Next LT Pro Regular"/>
              </a:rPr>
              <a:t>s</a:t>
            </a:r>
            <a:r>
              <a:rPr kumimoji="0" lang="zh-CN" altLang="en-US" sz="6000" b="0" i="0" u="none" strike="noStrike" cap="none" spc="0" normalizeH="0" baseline="0" dirty="0" smtClean="0">
                <a:ln>
                  <a:noFill/>
                </a:ln>
                <a:solidFill>
                  <a:srgbClr val="FFFFFF"/>
                </a:solidFill>
                <a:effectLst/>
                <a:uFillTx/>
                <a:sym typeface="Avenir Next LT Pro Regular"/>
              </a:rPr>
              <a:t> </a:t>
            </a:r>
            <a:r>
              <a:rPr kumimoji="0" lang="en-US" altLang="zh-CN" sz="6000" b="0" i="0" u="none" strike="noStrike" cap="none" spc="0" normalizeH="0" baseline="0" dirty="0" smtClean="0">
                <a:ln>
                  <a:noFill/>
                </a:ln>
                <a:solidFill>
                  <a:srgbClr val="FFFFFF"/>
                </a:solidFill>
                <a:effectLst/>
                <a:uFillTx/>
                <a:sym typeface="Avenir Next LT Pro Regular"/>
              </a:rPr>
              <a:t>of</a:t>
            </a:r>
            <a:r>
              <a:rPr kumimoji="0" lang="zh-CN" altLang="en-US" sz="6000" b="0" i="0" u="none" strike="noStrike" cap="none" spc="0" normalizeH="0" baseline="0" dirty="0" smtClean="0">
                <a:ln>
                  <a:noFill/>
                </a:ln>
                <a:solidFill>
                  <a:srgbClr val="FFFFFF"/>
                </a:solidFill>
                <a:effectLst/>
                <a:uFillTx/>
                <a:sym typeface="Avenir Next LT Pro Regular"/>
              </a:rPr>
              <a:t> </a:t>
            </a:r>
            <a:r>
              <a:rPr lang="en-US" altLang="zh-CN" sz="6000" dirty="0" smtClean="0"/>
              <a:t>things</a:t>
            </a:r>
            <a:r>
              <a:rPr lang="zh-CN" altLang="en-US" sz="6000" dirty="0" smtClean="0"/>
              <a:t> </a:t>
            </a:r>
            <a:r>
              <a:rPr lang="en-US" altLang="zh-CN" sz="6000" dirty="0" smtClean="0"/>
              <a:t>and</a:t>
            </a:r>
            <a:r>
              <a:rPr lang="zh-CN" altLang="en-US" sz="6000" dirty="0" smtClean="0"/>
              <a:t> </a:t>
            </a:r>
            <a:r>
              <a:rPr lang="en-US" altLang="zh-CN" sz="6000" dirty="0" smtClean="0"/>
              <a:t>s</a:t>
            </a:r>
            <a:r>
              <a:rPr lang="en-US" sz="6000" dirty="0" smtClean="0"/>
              <a:t>nacks prepared by </a:t>
            </a:r>
            <a:r>
              <a:rPr lang="en-US" sz="6000" dirty="0" err="1" smtClean="0"/>
              <a:t>hack.init</a:t>
            </a:r>
            <a:r>
              <a:rPr kumimoji="0" lang="en-US" sz="6000" b="0" i="0" u="none" strike="noStrike" cap="none" spc="0" normalizeH="0" dirty="0" smtClean="0">
                <a:ln>
                  <a:noFill/>
                </a:ln>
                <a:solidFill>
                  <a:srgbClr val="FFFFFF"/>
                </a:solidFill>
                <a:effectLst/>
                <a:uFillTx/>
                <a:sym typeface="Avenir Next LT Pro Regular"/>
              </a:rPr>
              <a:t> from website randomly</a:t>
            </a:r>
            <a:r>
              <a:rPr lang="en-US" altLang="zh-CN" sz="6000" dirty="0" smtClean="0"/>
              <a:t>.</a:t>
            </a:r>
            <a:endParaRPr lang="zh-CN" altLang="en-US" sz="6000" dirty="0" smtClean="0"/>
          </a:p>
          <a:p>
            <a:r>
              <a:rPr lang="en-US" altLang="zh-CN" sz="6000" dirty="0" smtClean="0"/>
              <a:t>We </a:t>
            </a:r>
            <a:r>
              <a:rPr lang="en-US" altLang="zh-CN" sz="6000" dirty="0"/>
              <a:t>also have some </a:t>
            </a:r>
            <a:r>
              <a:rPr lang="en-US" altLang="zh-CN" sz="6000" dirty="0" smtClean="0"/>
              <a:t> </a:t>
            </a:r>
            <a:r>
              <a:rPr lang="en-US" altLang="zh-CN" sz="6000" dirty="0"/>
              <a:t>photos taken with our cell </a:t>
            </a:r>
            <a:r>
              <a:rPr lang="en-US" altLang="zh-CN" sz="6000" dirty="0" smtClean="0"/>
              <a:t>phones.</a:t>
            </a:r>
            <a:endParaRPr lang="zh-CN" altLang="en-US" sz="6000" dirty="0" smtClean="0"/>
          </a:p>
          <a:p>
            <a:r>
              <a:rPr lang="en-US" altLang="zh-CN" sz="6000" dirty="0" smtClean="0"/>
              <a:t>You</a:t>
            </a:r>
            <a:r>
              <a:rPr lang="zh-CN" altLang="en-US" sz="6000" dirty="0" smtClean="0"/>
              <a:t> </a:t>
            </a:r>
            <a:r>
              <a:rPr lang="en-US" altLang="zh-CN" sz="6000" dirty="0" smtClean="0"/>
              <a:t>can</a:t>
            </a:r>
            <a:r>
              <a:rPr lang="zh-CN" altLang="en-US" sz="6000" dirty="0" smtClean="0"/>
              <a:t> </a:t>
            </a:r>
            <a:r>
              <a:rPr lang="en-US" altLang="zh-CN" sz="6000" dirty="0" smtClean="0"/>
              <a:t>see</a:t>
            </a:r>
            <a:r>
              <a:rPr lang="zh-CN" altLang="en-US" sz="6000" dirty="0" smtClean="0"/>
              <a:t> </a:t>
            </a:r>
            <a:r>
              <a:rPr lang="en-US" altLang="zh-CN" sz="6000" dirty="0" smtClean="0"/>
              <a:t>that</a:t>
            </a:r>
            <a:r>
              <a:rPr lang="zh-CN" altLang="en-US" sz="6000" dirty="0" smtClean="0"/>
              <a:t> </a:t>
            </a:r>
            <a:r>
              <a:rPr lang="en-US" altLang="zh-CN" sz="6000" dirty="0" smtClean="0"/>
              <a:t>the</a:t>
            </a:r>
            <a:r>
              <a:rPr lang="zh-CN" altLang="en-US" sz="6000" dirty="0" smtClean="0"/>
              <a:t> </a:t>
            </a:r>
            <a:r>
              <a:rPr lang="en-US" altLang="zh-CN" sz="6000" dirty="0" smtClean="0"/>
              <a:t>photos</a:t>
            </a:r>
            <a:r>
              <a:rPr lang="zh-CN" altLang="en-US" sz="6000" dirty="0" smtClean="0"/>
              <a:t> </a:t>
            </a:r>
            <a:r>
              <a:rPr lang="en-US" altLang="zh-CN" sz="6000" dirty="0" smtClean="0"/>
              <a:t>are</a:t>
            </a:r>
            <a:r>
              <a:rPr lang="zh-CN" altLang="en-US" sz="6000" dirty="0" smtClean="0"/>
              <a:t> </a:t>
            </a:r>
            <a:r>
              <a:rPr lang="en-US" altLang="zh-CN" sz="6000" dirty="0" smtClean="0"/>
              <a:t>not</a:t>
            </a:r>
            <a:r>
              <a:rPr lang="zh-CN" altLang="en-US" sz="6000" dirty="0" smtClean="0"/>
              <a:t> </a:t>
            </a:r>
            <a:r>
              <a:rPr lang="en-US" altLang="zh-CN" sz="6000" dirty="0" smtClean="0"/>
              <a:t>that</a:t>
            </a:r>
            <a:r>
              <a:rPr lang="zh-CN" altLang="en-US" sz="6000" dirty="0" smtClean="0"/>
              <a:t> </a:t>
            </a:r>
            <a:r>
              <a:rPr lang="en-US" altLang="zh-CN" sz="6000" dirty="0" smtClean="0"/>
              <a:t>high-quality</a:t>
            </a:r>
            <a:r>
              <a:rPr lang="zh-CN" altLang="en-US" sz="6000" dirty="0" smtClean="0"/>
              <a:t> </a:t>
            </a:r>
            <a:r>
              <a:rPr lang="en-US" altLang="zh-CN" sz="6000" dirty="0" smtClean="0"/>
              <a:t>and</a:t>
            </a:r>
            <a:r>
              <a:rPr lang="zh-CN" altLang="en-US" sz="6000" dirty="0" smtClean="0"/>
              <a:t> </a:t>
            </a:r>
            <a:r>
              <a:rPr lang="en-US" sz="6000" dirty="0" smtClean="0"/>
              <a:t>Pre</a:t>
            </a:r>
            <a:r>
              <a:rPr lang="en-US" altLang="zh-CN" sz="6000" dirty="0" smtClean="0"/>
              <a:t>-</a:t>
            </a:r>
            <a:r>
              <a:rPr lang="en-US" sz="6000" dirty="0" smtClean="0"/>
              <a:t>treated</a:t>
            </a:r>
            <a:endParaRPr lang="zh-CN" altLang="en-US" sz="6000" dirty="0" smtClean="0"/>
          </a:p>
          <a:p>
            <a:r>
              <a:rPr lang="en-US" altLang="zh-CN" sz="6000" dirty="0" smtClean="0"/>
              <a:t>But</a:t>
            </a:r>
            <a:r>
              <a:rPr lang="zh-CN" altLang="en-US" sz="6000" dirty="0" smtClean="0"/>
              <a:t> </a:t>
            </a:r>
            <a:r>
              <a:rPr lang="en-US" altLang="zh-CN" sz="6000" dirty="0" smtClean="0"/>
              <a:t>it</a:t>
            </a:r>
            <a:r>
              <a:rPr lang="zh-CN" altLang="en-US" sz="6000" dirty="0" smtClean="0"/>
              <a:t> </a:t>
            </a:r>
            <a:r>
              <a:rPr lang="en-US" altLang="zh-CN" sz="6000" dirty="0" smtClean="0"/>
              <a:t>will</a:t>
            </a:r>
            <a:r>
              <a:rPr lang="zh-CN" altLang="en-US" sz="6000" dirty="0" smtClean="0"/>
              <a:t> </a:t>
            </a:r>
            <a:r>
              <a:rPr lang="en-US" altLang="zh-CN" sz="6000" dirty="0" smtClean="0"/>
              <a:t>not</a:t>
            </a:r>
            <a:r>
              <a:rPr lang="zh-CN" altLang="en-US" sz="6000" dirty="0" smtClean="0"/>
              <a:t> </a:t>
            </a:r>
            <a:r>
              <a:rPr lang="en-US" altLang="zh-CN" sz="6000" dirty="0" smtClean="0"/>
              <a:t>influent</a:t>
            </a:r>
            <a:r>
              <a:rPr lang="zh-CN" altLang="en-US" sz="6000" dirty="0" smtClean="0"/>
              <a:t> </a:t>
            </a:r>
            <a:r>
              <a:rPr lang="en-US" altLang="zh-CN" sz="6000" dirty="0" smtClean="0"/>
              <a:t>the</a:t>
            </a:r>
            <a:r>
              <a:rPr lang="zh-CN" altLang="en-US" sz="6000" dirty="0" smtClean="0"/>
              <a:t> </a:t>
            </a:r>
            <a:r>
              <a:rPr lang="en-US" altLang="zh-CN" sz="6000" dirty="0" smtClean="0"/>
              <a:t>prediction</a:t>
            </a:r>
            <a:r>
              <a:rPr lang="zh-CN" altLang="en-US" sz="6000" dirty="0" smtClean="0"/>
              <a:t> </a:t>
            </a:r>
            <a:r>
              <a:rPr lang="en-US" altLang="zh-CN" sz="6000" dirty="0" smtClean="0"/>
              <a:t>rate</a:t>
            </a:r>
            <a:r>
              <a:rPr lang="zh-CN" altLang="en-US" sz="6000" dirty="0" smtClean="0"/>
              <a:t> </a:t>
            </a:r>
            <a:r>
              <a:rPr lang="en-US" altLang="zh-CN" sz="6000" dirty="0" smtClean="0"/>
              <a:t>of</a:t>
            </a:r>
            <a:r>
              <a:rPr lang="zh-CN" altLang="en-US" sz="6000" dirty="0" smtClean="0"/>
              <a:t> </a:t>
            </a:r>
            <a:r>
              <a:rPr lang="en-US" altLang="zh-CN" sz="6000" dirty="0" smtClean="0"/>
              <a:t>our</a:t>
            </a:r>
            <a:r>
              <a:rPr lang="zh-CN" altLang="en-US" sz="6000" dirty="0" smtClean="0"/>
              <a:t> </a:t>
            </a:r>
            <a:r>
              <a:rPr lang="en-US" altLang="zh-CN" sz="6000" dirty="0" smtClean="0"/>
              <a:t>model.</a:t>
            </a:r>
            <a:endParaRPr lang="zh-CN" altLang="en-US" sz="6000" dirty="0" smtClean="0"/>
          </a:p>
          <a:p>
            <a:endParaRPr kumimoji="0" lang="en-US" sz="6000" b="0" i="0" u="none" strike="noStrike" cap="none" spc="0" normalizeH="0" baseline="0" dirty="0">
              <a:ln>
                <a:noFill/>
              </a:ln>
              <a:solidFill>
                <a:srgbClr val="FFFFFF"/>
              </a:solidFill>
              <a:effectLst/>
              <a:uFillTx/>
              <a:sym typeface="Avenir Next LT Pro Regular"/>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609" y="8604503"/>
            <a:ext cx="5401056" cy="405079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2611" y="9567846"/>
            <a:ext cx="4116599" cy="308744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538" y="8576880"/>
            <a:ext cx="3286125" cy="329565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1991" y="9003370"/>
            <a:ext cx="2387600" cy="42164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1401" y="8523947"/>
            <a:ext cx="4334271" cy="4334271"/>
          </a:xfrm>
          <a:prstGeom prst="rect">
            <a:avLst/>
          </a:prstGeom>
        </p:spPr>
      </p:pic>
    </p:spTree>
    <p:extLst>
      <p:ext uri="{BB962C8B-B14F-4D97-AF65-F5344CB8AC3E}">
        <p14:creationId xmlns:p14="http://schemas.microsoft.com/office/powerpoint/2010/main" val="156551834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howroom">
  <a:themeElements>
    <a:clrScheme name="Showroom">
      <a:dk1>
        <a:srgbClr val="282B2D"/>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venir Next LT Pro Regular"/>
        <a:ea typeface="Avenir Next LT Pro Regular"/>
        <a:cs typeface="Avenir Next LT Pro Regular"/>
      </a:majorFont>
      <a:minorFont>
        <a:latin typeface="Avenir Next LT Pro Regular"/>
        <a:ea typeface="Avenir Next LT Pro Regular"/>
        <a:cs typeface="Avenir Next LT Pro Regular"/>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E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10000"/>
          </a:lnSpc>
          <a:spcBef>
            <a:spcPts val="150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Next LT Pr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10000"/>
          </a:lnSpc>
          <a:spcBef>
            <a:spcPts val="150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Next LT Pr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venir Next LT Pro Regular"/>
        <a:ea typeface="Avenir Next LT Pro Regular"/>
        <a:cs typeface="Avenir Next LT Pro Regular"/>
      </a:majorFont>
      <a:minorFont>
        <a:latin typeface="Avenir Next LT Pro Regular"/>
        <a:ea typeface="Avenir Next LT Pro Regular"/>
        <a:cs typeface="Avenir Next LT Pro Regular"/>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E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10000"/>
          </a:lnSpc>
          <a:spcBef>
            <a:spcPts val="150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Next LT Pr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10000"/>
          </a:lnSpc>
          <a:spcBef>
            <a:spcPts val="150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Next LT Pr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7200</TotalTime>
  <Words>390</Words>
  <Application>Microsoft Macintosh PowerPoint</Application>
  <PresentationFormat>Custom</PresentationFormat>
  <Paragraphs>128</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Avenir Black</vt:lpstr>
      <vt:lpstr>Avenir Next LT Pro Light</vt:lpstr>
      <vt:lpstr>Avenir Next LT Pro Medium</vt:lpstr>
      <vt:lpstr>Avenir Next LT Pro Regular</vt:lpstr>
      <vt:lpstr>Lucida Grande</vt:lpstr>
      <vt:lpstr>Arial</vt:lpstr>
      <vt:lpstr>Showroom</vt:lpstr>
      <vt:lpstr>BanaTalk</vt:lpstr>
      <vt:lpstr> Team members(At 5:00)</vt:lpstr>
      <vt:lpstr> Team members(At 5:00)</vt:lpstr>
      <vt:lpstr> Origin Idea</vt:lpstr>
      <vt:lpstr> Framework Layout</vt:lpstr>
      <vt:lpstr> Framework Layout </vt:lpstr>
      <vt:lpstr>   Framework in Detail</vt:lpstr>
      <vt:lpstr>   Framework in Detail</vt:lpstr>
      <vt:lpstr>   Framework in Detail</vt:lpstr>
      <vt:lpstr>We set up a database of over 1000 image, with several rounds of classifications, the accurate rate can finally be around 95%</vt:lpstr>
      <vt:lpstr>Web Development</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Growth and International</dc:title>
  <cp:lastModifiedBy>Tony Mao</cp:lastModifiedBy>
  <cp:revision>175</cp:revision>
  <dcterms:modified xsi:type="dcterms:W3CDTF">2017-07-09T00:20:52Z</dcterms:modified>
</cp:coreProperties>
</file>